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9" r:id="rId4"/>
    <p:sldId id="273"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Cambria" panose="02040503050406030204" pitchFamily="18" charset="0"/>
      <p:regular r:id="rId24"/>
      <p:bold r:id="rId25"/>
      <p:italic r:id="rId26"/>
      <p:boldItalic r:id="rId27"/>
    </p:embeddedFont>
    <p:embeddedFont>
      <p:font typeface="Candara" panose="020E0502030303020204" pitchFamily="34" charset="0"/>
      <p:regular r:id="rId28"/>
      <p:bold r:id="rId29"/>
      <p:italic r:id="rId30"/>
      <p:boldItalic r:id="rId31"/>
    </p:embeddedFont>
    <p:embeddedFont>
      <p:font typeface="Open Sans Extra Bold" panose="02020500000000000000" charset="0"/>
      <p:regular r:id="rId32"/>
    </p:embeddedFont>
    <p:embeddedFont>
      <p:font typeface="Roboto" panose="02000000000000000000" pitchFamily="2" charset="0"/>
      <p:regular r:id="rId33"/>
      <p:bold r:id="rId34"/>
      <p:italic r:id="rId35"/>
      <p:boldItalic r:id="rId36"/>
    </p:embeddedFont>
    <p:embeddedFont>
      <p:font typeface="Times New Roman" panose="02020603050405020304" pitchFamily="18" charset="0"/>
      <p:regular r:id="rId37"/>
    </p:embeddedFont>
    <p:embeddedFont>
      <p:font typeface="Times New Roman Bold" panose="02020803070505020304" pitchFamily="18" charset="0"/>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EC"/>
    <a:srgbClr val="DBA49B"/>
    <a:srgbClr val="4473C5"/>
    <a:srgbClr val="C371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12.06.2023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jpe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image" Target="../media/image53.svg"/><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5" Type="http://schemas.openxmlformats.org/officeDocument/2006/relationships/image" Target="../media/image6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 Id="rId14"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67.svg"/><Relationship Id="rId7" Type="http://schemas.openxmlformats.org/officeDocument/2006/relationships/image" Target="../media/image71.sv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9.svg"/><Relationship Id="rId10" Type="http://schemas.openxmlformats.org/officeDocument/2006/relationships/image" Target="../media/image73.svg"/><Relationship Id="rId4" Type="http://schemas.openxmlformats.org/officeDocument/2006/relationships/image" Target="../media/image68.png"/><Relationship Id="rId9" Type="http://schemas.openxmlformats.org/officeDocument/2006/relationships/image" Target="../media/image72.pn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sv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4580789" y="0"/>
            <a:ext cx="4701724" cy="2222633"/>
          </a:xfrm>
          <a:custGeom>
            <a:avLst/>
            <a:gdLst/>
            <a:ahLst/>
            <a:cxnLst/>
            <a:rect l="l" t="t" r="r" b="b"/>
            <a:pathLst>
              <a:path w="4701724" h="2222633">
                <a:moveTo>
                  <a:pt x="0" y="0"/>
                </a:moveTo>
                <a:lnTo>
                  <a:pt x="4701724" y="0"/>
                </a:lnTo>
                <a:lnTo>
                  <a:pt x="4701724" y="2222633"/>
                </a:lnTo>
                <a:lnTo>
                  <a:pt x="0" y="22226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346180" y="8782303"/>
            <a:ext cx="3978971" cy="1273271"/>
          </a:xfrm>
          <a:custGeom>
            <a:avLst/>
            <a:gdLst/>
            <a:ahLst/>
            <a:cxnLst/>
            <a:rect l="l" t="t" r="r" b="b"/>
            <a:pathLst>
              <a:path w="3978971" h="1273271">
                <a:moveTo>
                  <a:pt x="0" y="0"/>
                </a:moveTo>
                <a:lnTo>
                  <a:pt x="3978971" y="0"/>
                </a:lnTo>
                <a:lnTo>
                  <a:pt x="3978971" y="1273270"/>
                </a:lnTo>
                <a:lnTo>
                  <a:pt x="0" y="12732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4423086">
            <a:off x="166746" y="-4626437"/>
            <a:ext cx="5323671" cy="7857779"/>
          </a:xfrm>
          <a:custGeom>
            <a:avLst/>
            <a:gdLst/>
            <a:ahLst/>
            <a:cxnLst/>
            <a:rect l="l" t="t" r="r" b="b"/>
            <a:pathLst>
              <a:path w="5323671" h="7857779">
                <a:moveTo>
                  <a:pt x="0" y="0"/>
                </a:moveTo>
                <a:lnTo>
                  <a:pt x="5323671" y="0"/>
                </a:lnTo>
                <a:lnTo>
                  <a:pt x="5323671" y="7857780"/>
                </a:lnTo>
                <a:lnTo>
                  <a:pt x="0" y="78577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124406" y="7950069"/>
            <a:ext cx="5614490" cy="4130953"/>
          </a:xfrm>
          <a:custGeom>
            <a:avLst/>
            <a:gdLst/>
            <a:ahLst/>
            <a:cxnLst/>
            <a:rect l="l" t="t" r="r" b="b"/>
            <a:pathLst>
              <a:path w="5614490" h="4130953">
                <a:moveTo>
                  <a:pt x="0" y="0"/>
                </a:moveTo>
                <a:lnTo>
                  <a:pt x="5614490" y="0"/>
                </a:lnTo>
                <a:lnTo>
                  <a:pt x="5614490" y="4130953"/>
                </a:lnTo>
                <a:lnTo>
                  <a:pt x="0" y="41309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8897882">
            <a:off x="15681947" y="7636750"/>
            <a:ext cx="3154705" cy="2291105"/>
          </a:xfrm>
          <a:custGeom>
            <a:avLst/>
            <a:gdLst/>
            <a:ahLst/>
            <a:cxnLst/>
            <a:rect l="l" t="t" r="r" b="b"/>
            <a:pathLst>
              <a:path w="3154705" h="2291105">
                <a:moveTo>
                  <a:pt x="0" y="0"/>
                </a:moveTo>
                <a:lnTo>
                  <a:pt x="3154706" y="0"/>
                </a:lnTo>
                <a:lnTo>
                  <a:pt x="3154706" y="2291105"/>
                </a:lnTo>
                <a:lnTo>
                  <a:pt x="0" y="229110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689017" y="6978775"/>
            <a:ext cx="5181796" cy="5106425"/>
          </a:xfrm>
          <a:custGeom>
            <a:avLst/>
            <a:gdLst/>
            <a:ahLst/>
            <a:cxnLst/>
            <a:rect l="l" t="t" r="r" b="b"/>
            <a:pathLst>
              <a:path w="5181796" h="5106425">
                <a:moveTo>
                  <a:pt x="0" y="0"/>
                </a:moveTo>
                <a:lnTo>
                  <a:pt x="5181796" y="0"/>
                </a:lnTo>
                <a:lnTo>
                  <a:pt x="5181796" y="5106424"/>
                </a:lnTo>
                <a:lnTo>
                  <a:pt x="0" y="510642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1828800" y="2447986"/>
            <a:ext cx="15165756" cy="1491883"/>
          </a:xfrm>
          <a:prstGeom prst="rect">
            <a:avLst/>
          </a:prstGeom>
        </p:spPr>
        <p:txBody>
          <a:bodyPr wrap="square" lIns="0" tIns="0" rIns="0" bIns="0" rtlCol="0" anchor="t">
            <a:spAutoFit/>
          </a:bodyPr>
          <a:lstStyle/>
          <a:p>
            <a:pPr algn="ctr">
              <a:lnSpc>
                <a:spcPts val="12376"/>
              </a:lnSpc>
            </a:pPr>
            <a:r>
              <a:rPr lang="en-US" sz="8840" b="1" dirty="0">
                <a:solidFill>
                  <a:srgbClr val="000000"/>
                </a:solidFill>
                <a:latin typeface="Candara" panose="020E0502030303020204" pitchFamily="34" charset="0"/>
              </a:rPr>
              <a:t>DQN  for Traffic Signal Control</a:t>
            </a:r>
          </a:p>
        </p:txBody>
      </p:sp>
      <p:sp>
        <p:nvSpPr>
          <p:cNvPr id="9" name="TextBox 9"/>
          <p:cNvSpPr txBox="1"/>
          <p:nvPr/>
        </p:nvSpPr>
        <p:spPr>
          <a:xfrm>
            <a:off x="5648802" y="5322061"/>
            <a:ext cx="7373727" cy="3016723"/>
          </a:xfrm>
          <a:prstGeom prst="rect">
            <a:avLst/>
          </a:prstGeom>
        </p:spPr>
        <p:txBody>
          <a:bodyPr lIns="0" tIns="0" rIns="0" bIns="0" rtlCol="0" anchor="t">
            <a:spAutoFit/>
          </a:bodyPr>
          <a:lstStyle/>
          <a:p>
            <a:pPr algn="ctr">
              <a:lnSpc>
                <a:spcPts val="6019"/>
              </a:lnSpc>
            </a:pPr>
            <a:r>
              <a:rPr lang="en-US" altLang="zh-TW" sz="4299" dirty="0">
                <a:solidFill>
                  <a:srgbClr val="000000"/>
                </a:solidFill>
                <a:latin typeface="Times New Roman Bold"/>
              </a:rPr>
              <a:t>O</a:t>
            </a:r>
            <a:r>
              <a:rPr lang="en-US" sz="4299" dirty="0">
                <a:solidFill>
                  <a:srgbClr val="000000"/>
                </a:solidFill>
                <a:latin typeface="Times New Roman Bold"/>
              </a:rPr>
              <a:t>ur team:</a:t>
            </a:r>
          </a:p>
          <a:p>
            <a:pPr algn="ctr">
              <a:lnSpc>
                <a:spcPts val="6019"/>
              </a:lnSpc>
            </a:pPr>
            <a:r>
              <a:rPr lang="en-US" sz="4299" dirty="0">
                <a:solidFill>
                  <a:srgbClr val="000000"/>
                </a:solidFill>
                <a:latin typeface="Times New Roman"/>
              </a:rPr>
              <a:t>7111056223 </a:t>
            </a:r>
            <a:r>
              <a:rPr lang="zh-TW" altLang="en-US" sz="4299" dirty="0">
                <a:solidFill>
                  <a:srgbClr val="000000"/>
                </a:solidFill>
                <a:latin typeface="Times New Roman"/>
              </a:rPr>
              <a:t>余仕弘</a:t>
            </a:r>
            <a:endParaRPr lang="en-US" sz="4299" dirty="0">
              <a:solidFill>
                <a:srgbClr val="000000"/>
              </a:solidFill>
              <a:latin typeface="Times New Roman"/>
            </a:endParaRPr>
          </a:p>
          <a:p>
            <a:pPr algn="ctr">
              <a:lnSpc>
                <a:spcPts val="6019"/>
              </a:lnSpc>
            </a:pPr>
            <a:r>
              <a:rPr lang="en-US" sz="4299" dirty="0">
                <a:solidFill>
                  <a:srgbClr val="000000"/>
                </a:solidFill>
                <a:latin typeface="Times New Roman"/>
              </a:rPr>
              <a:t>7111056226 楊翔竣</a:t>
            </a:r>
          </a:p>
          <a:p>
            <a:pPr algn="ctr">
              <a:lnSpc>
                <a:spcPts val="6019"/>
              </a:lnSpc>
            </a:pPr>
            <a:r>
              <a:rPr lang="en-US" sz="4299" dirty="0">
                <a:solidFill>
                  <a:srgbClr val="000000"/>
                </a:solidFill>
                <a:latin typeface="Times New Roman"/>
              </a:rPr>
              <a:t>7111056228 </a:t>
            </a:r>
            <a:r>
              <a:rPr lang="zh-TW" altLang="en-US" sz="4299" dirty="0">
                <a:solidFill>
                  <a:srgbClr val="000000"/>
                </a:solidFill>
                <a:latin typeface="Times New Roman"/>
              </a:rPr>
              <a:t>張誌元</a:t>
            </a:r>
            <a:endParaRPr lang="en-US" altLang="zh-TW" sz="4299" dirty="0">
              <a:solidFill>
                <a:srgbClr val="000000"/>
              </a:solidFill>
              <a:latin typeface="Times New Roman"/>
            </a:endParaRPr>
          </a:p>
        </p:txBody>
      </p:sp>
      <p:sp>
        <p:nvSpPr>
          <p:cNvPr id="10" name="Freeform 10"/>
          <p:cNvSpPr/>
          <p:nvPr/>
        </p:nvSpPr>
        <p:spPr>
          <a:xfrm rot="4423086">
            <a:off x="-24920" y="-4936755"/>
            <a:ext cx="5323671" cy="7857779"/>
          </a:xfrm>
          <a:custGeom>
            <a:avLst/>
            <a:gdLst/>
            <a:ahLst/>
            <a:cxnLst/>
            <a:rect l="l" t="t" r="r" b="b"/>
            <a:pathLst>
              <a:path w="5323671" h="7857779">
                <a:moveTo>
                  <a:pt x="0" y="0"/>
                </a:moveTo>
                <a:lnTo>
                  <a:pt x="5323671" y="0"/>
                </a:lnTo>
                <a:lnTo>
                  <a:pt x="5323671" y="7857779"/>
                </a:lnTo>
                <a:lnTo>
                  <a:pt x="0" y="785777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矩形 10">
            <a:extLst>
              <a:ext uri="{FF2B5EF4-FFF2-40B4-BE49-F238E27FC236}">
                <a16:creationId xmlns:a16="http://schemas.microsoft.com/office/drawing/2014/main" id="{DD4CB5B6-6CB7-432F-AFC6-A3B2E9101364}"/>
              </a:ext>
            </a:extLst>
          </p:cNvPr>
          <p:cNvSpPr/>
          <p:nvPr/>
        </p:nvSpPr>
        <p:spPr>
          <a:xfrm>
            <a:off x="8116278" y="8953500"/>
            <a:ext cx="2590800" cy="685800"/>
          </a:xfrm>
          <a:prstGeom prst="rect">
            <a:avLst/>
          </a:prstGeom>
          <a:solidFill>
            <a:srgbClr val="DBA49B"/>
          </a:solidFill>
          <a:ln>
            <a:solidFill>
              <a:srgbClr val="DBA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ln>
                  <a:solidFill>
                    <a:srgbClr val="DBA49B"/>
                  </a:solidFill>
                </a:ln>
                <a:solidFill>
                  <a:schemeClr val="bg1"/>
                </a:solidFill>
                <a:latin typeface="Candara" panose="020E0502030303020204" pitchFamily="34" charset="0"/>
              </a:rPr>
              <a:t>Team 10</a:t>
            </a:r>
            <a:endParaRPr lang="zh-TW" altLang="en-US" sz="4400" b="1" dirty="0">
              <a:ln>
                <a:solidFill>
                  <a:srgbClr val="DBA49B"/>
                </a:solidFill>
              </a:ln>
              <a:solidFill>
                <a:schemeClr val="bg1"/>
              </a:solidFill>
              <a:latin typeface="Candara" panose="020E0502030303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rot="8196606">
            <a:off x="12485143" y="-5686488"/>
            <a:ext cx="7299575" cy="10774229"/>
          </a:xfrm>
          <a:custGeom>
            <a:avLst/>
            <a:gdLst/>
            <a:ahLst/>
            <a:cxnLst/>
            <a:rect l="l" t="t" r="r" b="b"/>
            <a:pathLst>
              <a:path w="7299575" h="10774229">
                <a:moveTo>
                  <a:pt x="0" y="0"/>
                </a:moveTo>
                <a:lnTo>
                  <a:pt x="7299576" y="0"/>
                </a:lnTo>
                <a:lnTo>
                  <a:pt x="7299576" y="10774229"/>
                </a:lnTo>
                <a:lnTo>
                  <a:pt x="0" y="10774229"/>
                </a:lnTo>
                <a:lnTo>
                  <a:pt x="0" y="0"/>
                </a:lnTo>
                <a:close/>
              </a:path>
            </a:pathLst>
          </a:custGeom>
          <a:blipFill>
            <a:blip r:embed="rId2">
              <a:alphaModFix amt="43000"/>
              <a:extLst>
                <a:ext uri="{96DAC541-7B7A-43D3-8B79-37D633B846F1}">
                  <asvg:svgBlip xmlns:asvg="http://schemas.microsoft.com/office/drawing/2016/SVG/main" r:embed="rId3"/>
                </a:ext>
              </a:extLst>
            </a:blip>
            <a:stretch>
              <a:fillRect/>
            </a:stretch>
          </a:blipFill>
        </p:spPr>
      </p:sp>
      <p:sp>
        <p:nvSpPr>
          <p:cNvPr id="3" name="Freeform 3"/>
          <p:cNvSpPr/>
          <p:nvPr/>
        </p:nvSpPr>
        <p:spPr>
          <a:xfrm rot="4284660">
            <a:off x="247526" y="3200215"/>
            <a:ext cx="11189148" cy="16515269"/>
          </a:xfrm>
          <a:custGeom>
            <a:avLst/>
            <a:gdLst/>
            <a:ahLst/>
            <a:cxnLst/>
            <a:rect l="l" t="t" r="r" b="b"/>
            <a:pathLst>
              <a:path w="11189148" h="16515269">
                <a:moveTo>
                  <a:pt x="0" y="0"/>
                </a:moveTo>
                <a:lnTo>
                  <a:pt x="11189148" y="0"/>
                </a:lnTo>
                <a:lnTo>
                  <a:pt x="11189148"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0199896" y="2973677"/>
            <a:ext cx="7186120" cy="7160410"/>
          </a:xfrm>
          <a:custGeom>
            <a:avLst/>
            <a:gdLst/>
            <a:ahLst/>
            <a:cxnLst/>
            <a:rect l="l" t="t" r="r" b="b"/>
            <a:pathLst>
              <a:path w="7186120" h="7160410">
                <a:moveTo>
                  <a:pt x="0" y="0"/>
                </a:moveTo>
                <a:lnTo>
                  <a:pt x="7186121" y="0"/>
                </a:lnTo>
                <a:lnTo>
                  <a:pt x="7186121" y="7160410"/>
                </a:lnTo>
                <a:lnTo>
                  <a:pt x="0" y="7160410"/>
                </a:lnTo>
                <a:lnTo>
                  <a:pt x="0" y="0"/>
                </a:lnTo>
                <a:close/>
              </a:path>
            </a:pathLst>
          </a:custGeom>
          <a:blipFill>
            <a:blip r:embed="rId4"/>
            <a:stretch>
              <a:fillRect/>
            </a:stretch>
          </a:blipFill>
        </p:spPr>
      </p:sp>
      <p:sp>
        <p:nvSpPr>
          <p:cNvPr id="5" name="TextBox 5"/>
          <p:cNvSpPr txBox="1"/>
          <p:nvPr/>
        </p:nvSpPr>
        <p:spPr>
          <a:xfrm>
            <a:off x="4815407" y="1277015"/>
            <a:ext cx="8657185" cy="817596"/>
          </a:xfrm>
          <a:prstGeom prst="rect">
            <a:avLst/>
          </a:prstGeom>
        </p:spPr>
        <p:txBody>
          <a:bodyPr wrap="square" lIns="0" tIns="0" rIns="0" bIns="0" rtlCol="0" anchor="t">
            <a:spAutoFit/>
          </a:bodyPr>
          <a:lstStyle/>
          <a:p>
            <a:pPr algn="ctr">
              <a:lnSpc>
                <a:spcPts val="6595"/>
              </a:lnSpc>
            </a:pPr>
            <a:r>
              <a:rPr lang="en-US" sz="5400" b="1" dirty="0">
                <a:solidFill>
                  <a:srgbClr val="000000"/>
                </a:solidFill>
                <a:latin typeface="Candara" panose="020E0502030303020204" pitchFamily="34" charset="0"/>
              </a:rPr>
              <a:t>Environment</a:t>
            </a:r>
          </a:p>
        </p:txBody>
      </p:sp>
      <p:sp>
        <p:nvSpPr>
          <p:cNvPr id="7" name="TextBox 7"/>
          <p:cNvSpPr txBox="1"/>
          <p:nvPr/>
        </p:nvSpPr>
        <p:spPr>
          <a:xfrm>
            <a:off x="205313" y="2797400"/>
            <a:ext cx="9402204" cy="3035767"/>
          </a:xfrm>
          <a:prstGeom prst="rect">
            <a:avLst/>
          </a:prstGeom>
        </p:spPr>
        <p:txBody>
          <a:bodyPr lIns="0" tIns="0" rIns="0" bIns="0" rtlCol="0" anchor="t">
            <a:spAutoFit/>
          </a:bodyPr>
          <a:lstStyle/>
          <a:p>
            <a:pPr algn="ctr">
              <a:lnSpc>
                <a:spcPts val="4759"/>
              </a:lnSpc>
            </a:pPr>
            <a:r>
              <a:rPr lang="zh-TW" altLang="en-US" sz="3399" dirty="0">
                <a:solidFill>
                  <a:srgbClr val="000000"/>
                </a:solidFill>
                <a:latin typeface="Candara" panose="020E0502030303020204" pitchFamily="34" charset="0"/>
                <a:ea typeface="Noto Sans T Chinese Bold"/>
              </a:rPr>
              <a:t>使用</a:t>
            </a:r>
            <a:r>
              <a:rPr lang="en-US" altLang="zh-TW" sz="3399" dirty="0">
                <a:solidFill>
                  <a:srgbClr val="000000"/>
                </a:solidFill>
                <a:latin typeface="Candara" panose="020E0502030303020204" pitchFamily="34" charset="0"/>
                <a:ea typeface="Noto Sans T Chinese Bold"/>
              </a:rPr>
              <a:t>Netedit</a:t>
            </a:r>
            <a:r>
              <a:rPr lang="zh-TW" altLang="en-US" sz="3399" dirty="0">
                <a:solidFill>
                  <a:srgbClr val="000000"/>
                </a:solidFill>
                <a:latin typeface="Candara" panose="020E0502030303020204" pitchFamily="34" charset="0"/>
                <a:ea typeface="Noto Sans T Chinese Bold"/>
              </a:rPr>
              <a:t>，創建一個每條道路具有</a:t>
            </a:r>
            <a:endParaRPr lang="en-US" altLang="zh-TW" sz="3399" dirty="0">
              <a:solidFill>
                <a:srgbClr val="000000"/>
              </a:solidFill>
              <a:latin typeface="Candara" panose="020E0502030303020204" pitchFamily="34" charset="0"/>
              <a:ea typeface="Noto Sans T Chinese Bold"/>
            </a:endParaRPr>
          </a:p>
          <a:p>
            <a:pPr algn="ctr">
              <a:lnSpc>
                <a:spcPts val="4759"/>
              </a:lnSpc>
            </a:pPr>
            <a:r>
              <a:rPr lang="zh-TW" altLang="en-US" sz="3399" dirty="0">
                <a:solidFill>
                  <a:srgbClr val="000000"/>
                </a:solidFill>
                <a:latin typeface="Candara" panose="020E0502030303020204" pitchFamily="34" charset="0"/>
                <a:ea typeface="Noto Sans T Chinese Bold"/>
              </a:rPr>
              <a:t>四個車道的十字路口，並記錄每個節點名稱。</a:t>
            </a:r>
            <a:endParaRPr lang="en-US" altLang="zh-TW" sz="3399" dirty="0">
              <a:solidFill>
                <a:srgbClr val="000000"/>
              </a:solidFill>
              <a:latin typeface="Candara" panose="020E0502030303020204" pitchFamily="34" charset="0"/>
              <a:ea typeface="Noto Sans T Chinese Bold"/>
            </a:endParaRPr>
          </a:p>
          <a:p>
            <a:pPr algn="ctr">
              <a:lnSpc>
                <a:spcPts val="4759"/>
              </a:lnSpc>
            </a:pPr>
            <a:r>
              <a:rPr lang="en-US" altLang="zh-TW" sz="3399" dirty="0">
                <a:solidFill>
                  <a:srgbClr val="000000"/>
                </a:solidFill>
                <a:latin typeface="Candara" panose="020E0502030303020204" pitchFamily="34" charset="0"/>
                <a:ea typeface="Noto Sans T Chinese Bold"/>
              </a:rPr>
              <a:t> </a:t>
            </a:r>
          </a:p>
          <a:p>
            <a:pPr algn="ctr">
              <a:lnSpc>
                <a:spcPts val="4759"/>
              </a:lnSpc>
            </a:pPr>
            <a:r>
              <a:rPr lang="zh-TW" altLang="en-US" sz="3399" dirty="0">
                <a:solidFill>
                  <a:srgbClr val="000000"/>
                </a:solidFill>
                <a:latin typeface="Candara" panose="020E0502030303020204" pitchFamily="34" charset="0"/>
                <a:ea typeface="Noto Sans T Chinese Bold"/>
              </a:rPr>
              <a:t>透過</a:t>
            </a:r>
            <a:r>
              <a:rPr lang="en-US" altLang="zh-TW" sz="3399" dirty="0">
                <a:solidFill>
                  <a:srgbClr val="000000"/>
                </a:solidFill>
                <a:latin typeface="Candara" panose="020E0502030303020204" pitchFamily="34" charset="0"/>
                <a:ea typeface="Noto Sans T Chinese Bold"/>
              </a:rPr>
              <a:t>Python</a:t>
            </a:r>
            <a:r>
              <a:rPr lang="zh-TW" altLang="en-US" sz="3399" dirty="0">
                <a:solidFill>
                  <a:srgbClr val="000000"/>
                </a:solidFill>
                <a:latin typeface="Candara" panose="020E0502030303020204" pitchFamily="34" charset="0"/>
                <a:ea typeface="Noto Sans T Chinese Bold"/>
              </a:rPr>
              <a:t>，將根據 </a:t>
            </a:r>
            <a:r>
              <a:rPr lang="en-US" altLang="zh-TW" sz="3399" dirty="0">
                <a:solidFill>
                  <a:srgbClr val="000000"/>
                </a:solidFill>
                <a:latin typeface="Candara" panose="020E0502030303020204" pitchFamily="34" charset="0"/>
                <a:ea typeface="Noto Sans T Chinese Bold"/>
              </a:rPr>
              <a:t>Weibull</a:t>
            </a:r>
            <a:r>
              <a:rPr lang="zh-TW" altLang="en-US" sz="3399" dirty="0">
                <a:solidFill>
                  <a:srgbClr val="000000"/>
                </a:solidFill>
                <a:latin typeface="Candara" panose="020E0502030303020204" pitchFamily="34" charset="0"/>
                <a:ea typeface="Noto Sans T Chinese Bold"/>
              </a:rPr>
              <a:t> 分布隨機生成車輛，</a:t>
            </a:r>
            <a:endParaRPr lang="en-US" altLang="zh-TW" sz="3399" dirty="0">
              <a:solidFill>
                <a:srgbClr val="000000"/>
              </a:solidFill>
              <a:latin typeface="Candara" panose="020E0502030303020204" pitchFamily="34" charset="0"/>
              <a:ea typeface="Noto Sans T Chinese Bold"/>
            </a:endParaRPr>
          </a:p>
          <a:p>
            <a:pPr algn="ctr">
              <a:lnSpc>
                <a:spcPts val="4759"/>
              </a:lnSpc>
            </a:pPr>
            <a:r>
              <a:rPr lang="zh-TW" altLang="en-US" sz="3399" dirty="0">
                <a:solidFill>
                  <a:srgbClr val="000000"/>
                </a:solidFill>
                <a:latin typeface="Candara" panose="020E0502030303020204" pitchFamily="34" charset="0"/>
                <a:ea typeface="Noto Sans T Chinese Bold"/>
              </a:rPr>
              <a:t>並使用</a:t>
            </a:r>
            <a:r>
              <a:rPr lang="en-US" altLang="zh-TW" sz="3399" dirty="0">
                <a:solidFill>
                  <a:srgbClr val="000000"/>
                </a:solidFill>
                <a:latin typeface="Candara" panose="020E0502030303020204" pitchFamily="34" charset="0"/>
                <a:ea typeface="Noto Sans T Chinese Bold"/>
              </a:rPr>
              <a:t>SUMO-GUI</a:t>
            </a:r>
            <a:r>
              <a:rPr lang="zh-TW" altLang="en-US" sz="3399" dirty="0">
                <a:solidFill>
                  <a:srgbClr val="000000"/>
                </a:solidFill>
                <a:latin typeface="Candara" panose="020E0502030303020204" pitchFamily="34" charset="0"/>
                <a:ea typeface="Noto Sans T Chinese Bold"/>
              </a:rPr>
              <a:t>將路口以及車輛顯示出來。</a:t>
            </a:r>
            <a:endParaRPr lang="en-US" sz="3399" dirty="0">
              <a:solidFill>
                <a:srgbClr val="000000"/>
              </a:solidFill>
              <a:latin typeface="Candara" panose="020E0502030303020204" pitchFamily="34" charset="0"/>
              <a:ea typeface="Noto Sans T Chinese Bold"/>
            </a:endParaRPr>
          </a:p>
        </p:txBody>
      </p:sp>
      <p:sp>
        <p:nvSpPr>
          <p:cNvPr id="8" name="TextBox 4">
            <a:extLst>
              <a:ext uri="{FF2B5EF4-FFF2-40B4-BE49-F238E27FC236}">
                <a16:creationId xmlns:a16="http://schemas.microsoft.com/office/drawing/2014/main" id="{C679FF24-8AEB-4537-A2FC-A96D6CB71F7B}"/>
              </a:ext>
            </a:extLst>
          </p:cNvPr>
          <p:cNvSpPr txBox="1"/>
          <p:nvPr/>
        </p:nvSpPr>
        <p:spPr>
          <a:xfrm>
            <a:off x="1693582" y="255018"/>
            <a:ext cx="5082158" cy="729943"/>
          </a:xfrm>
          <a:prstGeom prst="rect">
            <a:avLst/>
          </a:prstGeom>
        </p:spPr>
        <p:txBody>
          <a:bodyPr lIns="0" tIns="0" rIns="0" bIns="0" rtlCol="0" anchor="t">
            <a:spAutoFit/>
          </a:bodyPr>
          <a:lstStyle/>
          <a:p>
            <a:pPr algn="l">
              <a:lnSpc>
                <a:spcPts val="5870"/>
              </a:lnSpc>
            </a:pPr>
            <a:r>
              <a:rPr lang="en-US" sz="4800" b="1" dirty="0">
                <a:solidFill>
                  <a:srgbClr val="000000"/>
                </a:solidFill>
                <a:latin typeface="Candara" panose="020E0502030303020204" pitchFamily="34" charset="0"/>
              </a:rPr>
              <a:t>Proposed Work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596165" y="7376883"/>
            <a:ext cx="2194835" cy="2509686"/>
          </a:xfrm>
          <a:custGeom>
            <a:avLst/>
            <a:gdLst/>
            <a:ahLst/>
            <a:cxnLst/>
            <a:rect l="l" t="t" r="r" b="b"/>
            <a:pathLst>
              <a:path w="2194835" h="2509686">
                <a:moveTo>
                  <a:pt x="0" y="0"/>
                </a:moveTo>
                <a:lnTo>
                  <a:pt x="2194834" y="0"/>
                </a:lnTo>
                <a:lnTo>
                  <a:pt x="2194834" y="2509686"/>
                </a:lnTo>
                <a:lnTo>
                  <a:pt x="0" y="25096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810831" y="950966"/>
            <a:ext cx="6149500" cy="4427640"/>
          </a:xfrm>
          <a:custGeom>
            <a:avLst/>
            <a:gdLst/>
            <a:ahLst/>
            <a:cxnLst/>
            <a:rect l="l" t="t" r="r" b="b"/>
            <a:pathLst>
              <a:path w="6149500" h="4427640">
                <a:moveTo>
                  <a:pt x="0" y="0"/>
                </a:moveTo>
                <a:lnTo>
                  <a:pt x="6149500" y="0"/>
                </a:lnTo>
                <a:lnTo>
                  <a:pt x="6149500" y="4427640"/>
                </a:lnTo>
                <a:lnTo>
                  <a:pt x="0" y="44276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1534448" y="5575290"/>
            <a:ext cx="5987888" cy="4311279"/>
          </a:xfrm>
          <a:custGeom>
            <a:avLst/>
            <a:gdLst/>
            <a:ahLst/>
            <a:cxnLst/>
            <a:rect l="l" t="t" r="r" b="b"/>
            <a:pathLst>
              <a:path w="5987888" h="4311279">
                <a:moveTo>
                  <a:pt x="0" y="0"/>
                </a:moveTo>
                <a:lnTo>
                  <a:pt x="5987888" y="0"/>
                </a:lnTo>
                <a:lnTo>
                  <a:pt x="5987888" y="4311279"/>
                </a:lnTo>
                <a:lnTo>
                  <a:pt x="0" y="43112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816887" y="5575290"/>
            <a:ext cx="5987888" cy="4311279"/>
          </a:xfrm>
          <a:custGeom>
            <a:avLst/>
            <a:gdLst/>
            <a:ahLst/>
            <a:cxnLst/>
            <a:rect l="l" t="t" r="r" b="b"/>
            <a:pathLst>
              <a:path w="5987888" h="4311279">
                <a:moveTo>
                  <a:pt x="0" y="0"/>
                </a:moveTo>
                <a:lnTo>
                  <a:pt x="5987888" y="0"/>
                </a:lnTo>
                <a:lnTo>
                  <a:pt x="5987888" y="4311279"/>
                </a:lnTo>
                <a:lnTo>
                  <a:pt x="0" y="43112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536254" y="1649982"/>
            <a:ext cx="2816546" cy="625941"/>
          </a:xfrm>
          <a:prstGeom prst="rect">
            <a:avLst/>
          </a:prstGeom>
        </p:spPr>
        <p:txBody>
          <a:bodyPr wrap="square" lIns="0" tIns="0" rIns="0" bIns="0" rtlCol="0" anchor="t">
            <a:spAutoFit/>
          </a:bodyPr>
          <a:lstStyle/>
          <a:p>
            <a:pPr marL="780503" lvl="1" indent="-390251">
              <a:lnSpc>
                <a:spcPts val="5061"/>
              </a:lnSpc>
              <a:buFont typeface="Arial"/>
              <a:buChar char="•"/>
            </a:pPr>
            <a:r>
              <a:rPr lang="en-US" sz="4000" b="1" dirty="0">
                <a:solidFill>
                  <a:srgbClr val="000000"/>
                </a:solidFill>
                <a:latin typeface="Candara" panose="020E0502030303020204" pitchFamily="34" charset="0"/>
              </a:rPr>
              <a:t>Agent</a:t>
            </a:r>
          </a:p>
        </p:txBody>
      </p:sp>
      <p:sp>
        <p:nvSpPr>
          <p:cNvPr id="11" name="TextBox 11"/>
          <p:cNvSpPr txBox="1"/>
          <p:nvPr/>
        </p:nvSpPr>
        <p:spPr>
          <a:xfrm>
            <a:off x="5081985" y="6518259"/>
            <a:ext cx="5457692" cy="2903936"/>
          </a:xfrm>
          <a:prstGeom prst="rect">
            <a:avLst/>
          </a:prstGeom>
        </p:spPr>
        <p:txBody>
          <a:bodyPr lIns="0" tIns="0" rIns="0" bIns="0" rtlCol="0" anchor="t">
            <a:spAutoFit/>
          </a:bodyPr>
          <a:lstStyle/>
          <a:p>
            <a:pPr marL="705296" lvl="1" indent="-352648">
              <a:lnSpc>
                <a:spcPts val="4573"/>
              </a:lnSpc>
              <a:buFont typeface="Arial"/>
              <a:buChar char="•"/>
            </a:pPr>
            <a:r>
              <a:rPr lang="en-US" sz="3266" b="1" dirty="0">
                <a:solidFill>
                  <a:srgbClr val="000000"/>
                </a:solidFill>
                <a:latin typeface="Candara" panose="020E0502030303020204" pitchFamily="34" charset="0"/>
              </a:rPr>
              <a:t>North-South (NS)</a:t>
            </a:r>
          </a:p>
          <a:p>
            <a:pPr marL="705296" lvl="1" indent="-352648">
              <a:lnSpc>
                <a:spcPts val="4573"/>
              </a:lnSpc>
              <a:buFont typeface="Arial"/>
              <a:buChar char="•"/>
            </a:pPr>
            <a:r>
              <a:rPr lang="en-US" sz="3266" b="1" dirty="0">
                <a:solidFill>
                  <a:srgbClr val="000000"/>
                </a:solidFill>
                <a:latin typeface="Candara" panose="020E0502030303020204" pitchFamily="34" charset="0"/>
              </a:rPr>
              <a:t>North South Left (NSL)</a:t>
            </a:r>
          </a:p>
          <a:p>
            <a:pPr marL="705296" lvl="1" indent="-352648">
              <a:lnSpc>
                <a:spcPts val="4573"/>
              </a:lnSpc>
              <a:buFont typeface="Arial"/>
              <a:buChar char="•"/>
            </a:pPr>
            <a:r>
              <a:rPr lang="en-US" sz="3266" b="1" dirty="0">
                <a:solidFill>
                  <a:srgbClr val="000000"/>
                </a:solidFill>
                <a:latin typeface="Candara" panose="020E0502030303020204" pitchFamily="34" charset="0"/>
              </a:rPr>
              <a:t>East-West (EW) </a:t>
            </a:r>
          </a:p>
          <a:p>
            <a:pPr marL="705296" lvl="1" indent="-352648">
              <a:lnSpc>
                <a:spcPts val="4573"/>
              </a:lnSpc>
              <a:spcBef>
                <a:spcPct val="0"/>
              </a:spcBef>
              <a:buFont typeface="Arial"/>
              <a:buChar char="•"/>
            </a:pPr>
            <a:r>
              <a:rPr lang="en-US" sz="3266" b="1" dirty="0">
                <a:solidFill>
                  <a:srgbClr val="000000"/>
                </a:solidFill>
                <a:latin typeface="Candara" panose="020E0502030303020204" pitchFamily="34" charset="0"/>
              </a:rPr>
              <a:t>East West Left (EWL)</a:t>
            </a:r>
          </a:p>
          <a:p>
            <a:pPr>
              <a:lnSpc>
                <a:spcPts val="4573"/>
              </a:lnSpc>
              <a:spcBef>
                <a:spcPct val="0"/>
              </a:spcBef>
            </a:pPr>
            <a:endParaRPr lang="en-US" sz="3266" dirty="0">
              <a:solidFill>
                <a:srgbClr val="000000"/>
              </a:solidFill>
              <a:latin typeface="Paytone One Bold"/>
            </a:endParaRPr>
          </a:p>
        </p:txBody>
      </p:sp>
      <p:sp>
        <p:nvSpPr>
          <p:cNvPr id="12" name="TextBox 12"/>
          <p:cNvSpPr txBox="1"/>
          <p:nvPr/>
        </p:nvSpPr>
        <p:spPr>
          <a:xfrm>
            <a:off x="12006584" y="6276080"/>
            <a:ext cx="5043618" cy="2789502"/>
          </a:xfrm>
          <a:prstGeom prst="rect">
            <a:avLst/>
          </a:prstGeom>
        </p:spPr>
        <p:txBody>
          <a:bodyPr lIns="0" tIns="0" rIns="0" bIns="0" rtlCol="0" anchor="t">
            <a:spAutoFit/>
          </a:bodyPr>
          <a:lstStyle/>
          <a:p>
            <a:pPr algn="just">
              <a:lnSpc>
                <a:spcPts val="3747"/>
              </a:lnSpc>
              <a:spcBef>
                <a:spcPct val="0"/>
              </a:spcBef>
            </a:pPr>
            <a:r>
              <a:rPr lang="en-US" sz="2677" dirty="0">
                <a:solidFill>
                  <a:srgbClr val="000000"/>
                </a:solidFill>
                <a:ea typeface="Paytone One Bold"/>
              </a:rPr>
              <a:t>每次訓練後累積等待時間的變化，累計等待時間是指對進入車道上所有車輛的等待時間進行總和計算。當一輛車離開進入車道（即通過十字路口）時，其等待時間不再計算在內。</a:t>
            </a:r>
          </a:p>
        </p:txBody>
      </p:sp>
      <p:sp>
        <p:nvSpPr>
          <p:cNvPr id="14" name="TextBox 4">
            <a:extLst>
              <a:ext uri="{FF2B5EF4-FFF2-40B4-BE49-F238E27FC236}">
                <a16:creationId xmlns:a16="http://schemas.microsoft.com/office/drawing/2014/main" id="{8513235A-04AE-4B63-B481-1B3C0098C1C3}"/>
              </a:ext>
            </a:extLst>
          </p:cNvPr>
          <p:cNvSpPr txBox="1"/>
          <p:nvPr/>
        </p:nvSpPr>
        <p:spPr>
          <a:xfrm>
            <a:off x="1693582" y="255018"/>
            <a:ext cx="5082158" cy="729943"/>
          </a:xfrm>
          <a:prstGeom prst="rect">
            <a:avLst/>
          </a:prstGeom>
        </p:spPr>
        <p:txBody>
          <a:bodyPr lIns="0" tIns="0" rIns="0" bIns="0" rtlCol="0" anchor="t">
            <a:spAutoFit/>
          </a:bodyPr>
          <a:lstStyle/>
          <a:p>
            <a:pPr algn="l">
              <a:lnSpc>
                <a:spcPts val="5870"/>
              </a:lnSpc>
            </a:pPr>
            <a:r>
              <a:rPr lang="en-US" sz="4800" b="1" dirty="0">
                <a:solidFill>
                  <a:srgbClr val="000000"/>
                </a:solidFill>
                <a:latin typeface="Candara" panose="020E0502030303020204" pitchFamily="34" charset="0"/>
              </a:rPr>
              <a:t>Proposed Work</a:t>
            </a:r>
          </a:p>
        </p:txBody>
      </p:sp>
      <p:sp>
        <p:nvSpPr>
          <p:cNvPr id="15" name="矩形 14">
            <a:extLst>
              <a:ext uri="{FF2B5EF4-FFF2-40B4-BE49-F238E27FC236}">
                <a16:creationId xmlns:a16="http://schemas.microsoft.com/office/drawing/2014/main" id="{AB9245EE-8295-4205-BA2E-58CC6AF3FF03}"/>
              </a:ext>
            </a:extLst>
          </p:cNvPr>
          <p:cNvSpPr/>
          <p:nvPr/>
        </p:nvSpPr>
        <p:spPr>
          <a:xfrm>
            <a:off x="9906000" y="1044946"/>
            <a:ext cx="1752600" cy="364754"/>
          </a:xfrm>
          <a:prstGeom prst="rect">
            <a:avLst/>
          </a:prstGeom>
          <a:solidFill>
            <a:srgbClr val="C3714B"/>
          </a:solidFill>
          <a:ln>
            <a:solidFill>
              <a:srgbClr val="C37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latin typeface="Candara" panose="020E0502030303020204" pitchFamily="34" charset="0"/>
              </a:rPr>
              <a:t>State</a:t>
            </a:r>
            <a:endParaRPr lang="zh-TW" altLang="en-US" sz="3200" b="1" dirty="0">
              <a:latin typeface="Candara" panose="020E0502030303020204" pitchFamily="34" charset="0"/>
            </a:endParaRPr>
          </a:p>
        </p:txBody>
      </p:sp>
      <p:sp>
        <p:nvSpPr>
          <p:cNvPr id="16" name="矩形 15">
            <a:extLst>
              <a:ext uri="{FF2B5EF4-FFF2-40B4-BE49-F238E27FC236}">
                <a16:creationId xmlns:a16="http://schemas.microsoft.com/office/drawing/2014/main" id="{BE162C4A-8D68-4A2C-A5FD-DE2931CBD8E4}"/>
              </a:ext>
            </a:extLst>
          </p:cNvPr>
          <p:cNvSpPr/>
          <p:nvPr/>
        </p:nvSpPr>
        <p:spPr>
          <a:xfrm>
            <a:off x="6934531" y="5665748"/>
            <a:ext cx="1752600" cy="364754"/>
          </a:xfrm>
          <a:prstGeom prst="rect">
            <a:avLst/>
          </a:prstGeom>
          <a:solidFill>
            <a:srgbClr val="C3714B"/>
          </a:solidFill>
          <a:ln>
            <a:solidFill>
              <a:srgbClr val="C37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latin typeface="Candara" panose="020E0502030303020204" pitchFamily="34" charset="0"/>
              </a:rPr>
              <a:t>Action</a:t>
            </a:r>
            <a:endParaRPr lang="zh-TW" altLang="en-US" sz="3200" b="1" dirty="0">
              <a:latin typeface="Candara" panose="020E0502030303020204" pitchFamily="34" charset="0"/>
            </a:endParaRPr>
          </a:p>
        </p:txBody>
      </p:sp>
      <p:sp>
        <p:nvSpPr>
          <p:cNvPr id="17" name="矩形 16">
            <a:extLst>
              <a:ext uri="{FF2B5EF4-FFF2-40B4-BE49-F238E27FC236}">
                <a16:creationId xmlns:a16="http://schemas.microsoft.com/office/drawing/2014/main" id="{00D58F50-1FD4-4B80-B2B3-EB7B6AC23580}"/>
              </a:ext>
            </a:extLst>
          </p:cNvPr>
          <p:cNvSpPr/>
          <p:nvPr/>
        </p:nvSpPr>
        <p:spPr>
          <a:xfrm>
            <a:off x="13567314" y="5675555"/>
            <a:ext cx="1752600" cy="364754"/>
          </a:xfrm>
          <a:prstGeom prst="rect">
            <a:avLst/>
          </a:prstGeom>
          <a:solidFill>
            <a:srgbClr val="C3714B"/>
          </a:solidFill>
          <a:ln>
            <a:solidFill>
              <a:srgbClr val="C37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latin typeface="Candara" panose="020E0502030303020204" pitchFamily="34" charset="0"/>
              </a:rPr>
              <a:t>Reward</a:t>
            </a:r>
            <a:endParaRPr lang="zh-TW" altLang="en-US" sz="3200" b="1" dirty="0">
              <a:latin typeface="Candara" panose="020E0502030303020204" pitchFamily="34" charset="0"/>
            </a:endParaRPr>
          </a:p>
        </p:txBody>
      </p:sp>
      <p:sp>
        <p:nvSpPr>
          <p:cNvPr id="18" name="TextBox 12">
            <a:extLst>
              <a:ext uri="{FF2B5EF4-FFF2-40B4-BE49-F238E27FC236}">
                <a16:creationId xmlns:a16="http://schemas.microsoft.com/office/drawing/2014/main" id="{FECB578D-11A6-4B06-B73D-295F976A94BF}"/>
              </a:ext>
            </a:extLst>
          </p:cNvPr>
          <p:cNvSpPr txBox="1"/>
          <p:nvPr/>
        </p:nvSpPr>
        <p:spPr>
          <a:xfrm>
            <a:off x="8363772" y="2001540"/>
            <a:ext cx="5043618" cy="2341923"/>
          </a:xfrm>
          <a:prstGeom prst="rect">
            <a:avLst/>
          </a:prstGeom>
        </p:spPr>
        <p:txBody>
          <a:bodyPr lIns="0" tIns="0" rIns="0" bIns="0" rtlCol="0" anchor="t">
            <a:spAutoFit/>
          </a:bodyPr>
          <a:lstStyle/>
          <a:p>
            <a:pPr algn="just">
              <a:lnSpc>
                <a:spcPts val="3747"/>
              </a:lnSpc>
              <a:spcBef>
                <a:spcPct val="0"/>
              </a:spcBef>
            </a:pPr>
            <a:r>
              <a:rPr lang="zh-TW" altLang="en-US" sz="2677" dirty="0">
                <a:solidFill>
                  <a:srgbClr val="000000"/>
                </a:solidFill>
                <a:ea typeface="Paytone One Bold"/>
              </a:rPr>
              <a:t>狀態會以車輛在車道的位置來判定，可以了解到整個環境的交通狀況，也可以透過車輛的位置和停留時間，分析他們的等待時間和隊伍長度。</a:t>
            </a:r>
            <a:endParaRPr lang="en-US" sz="2677" dirty="0">
              <a:solidFill>
                <a:srgbClr val="000000"/>
              </a:solidFill>
              <a:ea typeface="Paytone One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AutoShape 2"/>
          <p:cNvSpPr/>
          <p:nvPr/>
        </p:nvSpPr>
        <p:spPr>
          <a:xfrm rot="-5400000">
            <a:off x="-2087707" y="5482749"/>
            <a:ext cx="6834211" cy="0"/>
          </a:xfrm>
          <a:prstGeom prst="line">
            <a:avLst/>
          </a:prstGeom>
          <a:ln w="19050" cap="flat">
            <a:solidFill>
              <a:srgbClr val="000000"/>
            </a:solidFill>
            <a:prstDash val="lgDash"/>
            <a:headEnd type="none" w="sm" len="sm"/>
            <a:tailEnd type="none" w="sm" len="sm"/>
          </a:ln>
        </p:spPr>
      </p:sp>
      <p:sp>
        <p:nvSpPr>
          <p:cNvPr id="3" name="Freeform 3"/>
          <p:cNvSpPr/>
          <p:nvPr/>
        </p:nvSpPr>
        <p:spPr>
          <a:xfrm rot="-5400000">
            <a:off x="1957002" y="6716739"/>
            <a:ext cx="1169118" cy="5083122"/>
          </a:xfrm>
          <a:custGeom>
            <a:avLst/>
            <a:gdLst/>
            <a:ahLst/>
            <a:cxnLst/>
            <a:rect l="l" t="t" r="r" b="b"/>
            <a:pathLst>
              <a:path w="1169118" h="5083122">
                <a:moveTo>
                  <a:pt x="0" y="0"/>
                </a:moveTo>
                <a:lnTo>
                  <a:pt x="1169118" y="0"/>
                </a:lnTo>
                <a:lnTo>
                  <a:pt x="1169118" y="5083122"/>
                </a:lnTo>
                <a:lnTo>
                  <a:pt x="0" y="5083122"/>
                </a:lnTo>
                <a:lnTo>
                  <a:pt x="0" y="0"/>
                </a:lnTo>
                <a:close/>
              </a:path>
            </a:pathLst>
          </a:custGeom>
          <a:blipFill>
            <a:blip r:embed="rId2"/>
            <a:stretch>
              <a:fillRect/>
            </a:stretch>
          </a:blipFill>
        </p:spPr>
      </p:sp>
      <p:grpSp>
        <p:nvGrpSpPr>
          <p:cNvPr id="4" name="Group 4"/>
          <p:cNvGrpSpPr/>
          <p:nvPr/>
        </p:nvGrpSpPr>
        <p:grpSpPr>
          <a:xfrm>
            <a:off x="5582735" y="2229382"/>
            <a:ext cx="10239846" cy="7334529"/>
            <a:chOff x="0" y="0"/>
            <a:chExt cx="2523716" cy="1807671"/>
          </a:xfrm>
        </p:grpSpPr>
        <p:sp>
          <p:nvSpPr>
            <p:cNvPr id="5" name="Freeform 5"/>
            <p:cNvSpPr/>
            <p:nvPr/>
          </p:nvSpPr>
          <p:spPr>
            <a:xfrm>
              <a:off x="0" y="0"/>
              <a:ext cx="2523716" cy="1807670"/>
            </a:xfrm>
            <a:custGeom>
              <a:avLst/>
              <a:gdLst/>
              <a:ahLst/>
              <a:cxnLst/>
              <a:rect l="l" t="t" r="r" b="b"/>
              <a:pathLst>
                <a:path w="2523716" h="1807670">
                  <a:moveTo>
                    <a:pt x="0" y="0"/>
                  </a:moveTo>
                  <a:lnTo>
                    <a:pt x="2523716" y="0"/>
                  </a:lnTo>
                  <a:lnTo>
                    <a:pt x="2523716" y="1807670"/>
                  </a:lnTo>
                  <a:lnTo>
                    <a:pt x="0" y="1807670"/>
                  </a:lnTo>
                  <a:close/>
                </a:path>
              </a:pathLst>
            </a:custGeom>
            <a:solidFill>
              <a:srgbClr val="DCC3AC"/>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6494748" y="2465111"/>
            <a:ext cx="8415820" cy="6863069"/>
          </a:xfrm>
          <a:custGeom>
            <a:avLst/>
            <a:gdLst/>
            <a:ahLst/>
            <a:cxnLst/>
            <a:rect l="l" t="t" r="r" b="b"/>
            <a:pathLst>
              <a:path w="8415820" h="6863069">
                <a:moveTo>
                  <a:pt x="0" y="0"/>
                </a:moveTo>
                <a:lnTo>
                  <a:pt x="8415820" y="0"/>
                </a:lnTo>
                <a:lnTo>
                  <a:pt x="8415820" y="6863069"/>
                </a:lnTo>
                <a:lnTo>
                  <a:pt x="0" y="6863069"/>
                </a:lnTo>
                <a:lnTo>
                  <a:pt x="0" y="0"/>
                </a:lnTo>
                <a:close/>
              </a:path>
            </a:pathLst>
          </a:custGeom>
          <a:blipFill>
            <a:blip r:embed="rId3"/>
            <a:stretch>
              <a:fillRect l="-1930" t="-960" r="-1930"/>
            </a:stretch>
          </a:blipFill>
        </p:spPr>
      </p:sp>
      <p:sp>
        <p:nvSpPr>
          <p:cNvPr id="8" name="TextBox 8"/>
          <p:cNvSpPr txBox="1"/>
          <p:nvPr/>
        </p:nvSpPr>
        <p:spPr>
          <a:xfrm>
            <a:off x="1719157" y="1209307"/>
            <a:ext cx="3613772" cy="1020075"/>
          </a:xfrm>
          <a:prstGeom prst="rect">
            <a:avLst/>
          </a:prstGeom>
        </p:spPr>
        <p:txBody>
          <a:bodyPr wrap="square" lIns="0" tIns="0" rIns="0" bIns="0" rtlCol="0" anchor="t">
            <a:spAutoFit/>
          </a:bodyPr>
          <a:lstStyle/>
          <a:p>
            <a:pPr algn="ctr">
              <a:lnSpc>
                <a:spcPts val="8362"/>
              </a:lnSpc>
              <a:spcBef>
                <a:spcPct val="0"/>
              </a:spcBef>
            </a:pPr>
            <a:r>
              <a:rPr lang="en-US" sz="5973" b="1" dirty="0">
                <a:solidFill>
                  <a:srgbClr val="000000"/>
                </a:solidFill>
                <a:latin typeface="Candara" panose="020E0502030303020204" pitchFamily="34" charset="0"/>
              </a:rPr>
              <a:t>Action:</a:t>
            </a:r>
          </a:p>
        </p:txBody>
      </p:sp>
      <p:sp>
        <p:nvSpPr>
          <p:cNvPr id="10" name="TextBox 4">
            <a:extLst>
              <a:ext uri="{FF2B5EF4-FFF2-40B4-BE49-F238E27FC236}">
                <a16:creationId xmlns:a16="http://schemas.microsoft.com/office/drawing/2014/main" id="{09EC5384-E4AF-4F74-9EC2-2D4D463F3371}"/>
              </a:ext>
            </a:extLst>
          </p:cNvPr>
          <p:cNvSpPr txBox="1"/>
          <p:nvPr/>
        </p:nvSpPr>
        <p:spPr>
          <a:xfrm>
            <a:off x="1693582" y="255018"/>
            <a:ext cx="5082158" cy="729943"/>
          </a:xfrm>
          <a:prstGeom prst="rect">
            <a:avLst/>
          </a:prstGeom>
        </p:spPr>
        <p:txBody>
          <a:bodyPr lIns="0" tIns="0" rIns="0" bIns="0" rtlCol="0" anchor="t">
            <a:spAutoFit/>
          </a:bodyPr>
          <a:lstStyle/>
          <a:p>
            <a:pPr algn="l">
              <a:lnSpc>
                <a:spcPts val="5870"/>
              </a:lnSpc>
            </a:pPr>
            <a:r>
              <a:rPr lang="en-US" sz="4800" b="1" dirty="0">
                <a:solidFill>
                  <a:srgbClr val="000000"/>
                </a:solidFill>
                <a:latin typeface="Candara" panose="020E0502030303020204" pitchFamily="34" charset="0"/>
              </a:rPr>
              <a:t>Proposed Work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2241629" y="2171700"/>
            <a:ext cx="13804741" cy="7765167"/>
          </a:xfrm>
          <a:prstGeom prst="rect">
            <a:avLst/>
          </a:prstGeom>
        </p:spPr>
      </p:pic>
      <p:sp>
        <p:nvSpPr>
          <p:cNvPr id="3" name="TextBox 3"/>
          <p:cNvSpPr txBox="1"/>
          <p:nvPr/>
        </p:nvSpPr>
        <p:spPr>
          <a:xfrm>
            <a:off x="304800" y="571500"/>
            <a:ext cx="8724900" cy="1013098"/>
          </a:xfrm>
          <a:prstGeom prst="rect">
            <a:avLst/>
          </a:prstGeom>
        </p:spPr>
        <p:txBody>
          <a:bodyPr wrap="square" lIns="0" tIns="0" rIns="0" bIns="0" rtlCol="0" anchor="t">
            <a:spAutoFit/>
          </a:bodyPr>
          <a:lstStyle/>
          <a:p>
            <a:pPr algn="ctr">
              <a:lnSpc>
                <a:spcPts val="7945"/>
              </a:lnSpc>
              <a:spcBef>
                <a:spcPct val="0"/>
              </a:spcBef>
            </a:pPr>
            <a:r>
              <a:rPr lang="en-US" sz="6600" b="1" dirty="0">
                <a:solidFill>
                  <a:srgbClr val="000000"/>
                </a:solidFill>
                <a:latin typeface="Candara" panose="020E0502030303020204" pitchFamily="34" charset="0"/>
              </a:rPr>
              <a:t>Simulation results</a:t>
            </a:r>
          </a:p>
        </p:txBody>
      </p:sp>
    </p:spTree>
  </p:cSld>
  <p:clrMapOvr>
    <a:masterClrMapping/>
  </p:clrMapOvr>
  <p:timing>
    <p:tnLst>
      <p:par>
        <p:cTn id="1" dur="indefinite" restart="never" nodeType="tmRoot">
          <p:childTnLst>
            <p:video>
              <p:cMediaNode vol="100000" mute="1">
                <p:cTn id="2"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6950A254-B63B-4344-AD88-99A108B227AE}"/>
              </a:ext>
            </a:extLst>
          </p:cNvPr>
          <p:cNvPicPr>
            <a:picLocks noChangeAspect="1"/>
          </p:cNvPicPr>
          <p:nvPr/>
        </p:nvPicPr>
        <p:blipFill rotWithShape="1">
          <a:blip r:embed="rId2">
            <a:extLst>
              <a:ext uri="{28A0092B-C50C-407E-A947-70E740481C1C}">
                <a14:useLocalDpi xmlns:a14="http://schemas.microsoft.com/office/drawing/2010/main" val="0"/>
              </a:ext>
            </a:extLst>
          </a:blip>
          <a:srcRect l="3285" t="5927" r="7120"/>
          <a:stretch/>
        </p:blipFill>
        <p:spPr>
          <a:xfrm>
            <a:off x="0" y="3516589"/>
            <a:ext cx="8515134" cy="5029200"/>
          </a:xfrm>
          <a:prstGeom prst="rect">
            <a:avLst/>
          </a:prstGeom>
        </p:spPr>
      </p:pic>
      <p:pic>
        <p:nvPicPr>
          <p:cNvPr id="6" name="圖片 5">
            <a:extLst>
              <a:ext uri="{FF2B5EF4-FFF2-40B4-BE49-F238E27FC236}">
                <a16:creationId xmlns:a16="http://schemas.microsoft.com/office/drawing/2014/main" id="{03438742-20BE-4F40-A51B-F856F7B76586}"/>
              </a:ext>
            </a:extLst>
          </p:cNvPr>
          <p:cNvPicPr>
            <a:picLocks noChangeAspect="1"/>
          </p:cNvPicPr>
          <p:nvPr/>
        </p:nvPicPr>
        <p:blipFill rotWithShape="1">
          <a:blip r:embed="rId3">
            <a:extLst>
              <a:ext uri="{28A0092B-C50C-407E-A947-70E740481C1C}">
                <a14:useLocalDpi xmlns:a14="http://schemas.microsoft.com/office/drawing/2010/main" val="0"/>
              </a:ext>
            </a:extLst>
          </a:blip>
          <a:srcRect l="2807" t="8164" r="5346" b="3390"/>
          <a:stretch/>
        </p:blipFill>
        <p:spPr>
          <a:xfrm>
            <a:off x="8686800" y="3390900"/>
            <a:ext cx="9476962" cy="5133354"/>
          </a:xfrm>
          <a:prstGeom prst="rect">
            <a:avLst/>
          </a:prstGeom>
        </p:spPr>
      </p:pic>
      <p:sp>
        <p:nvSpPr>
          <p:cNvPr id="7" name="TextBox 3">
            <a:extLst>
              <a:ext uri="{FF2B5EF4-FFF2-40B4-BE49-F238E27FC236}">
                <a16:creationId xmlns:a16="http://schemas.microsoft.com/office/drawing/2014/main" id="{38E3904C-72AF-42ED-83F2-D984652EB923}"/>
              </a:ext>
            </a:extLst>
          </p:cNvPr>
          <p:cNvSpPr txBox="1"/>
          <p:nvPr/>
        </p:nvSpPr>
        <p:spPr>
          <a:xfrm>
            <a:off x="304800" y="571500"/>
            <a:ext cx="8724900" cy="1013098"/>
          </a:xfrm>
          <a:prstGeom prst="rect">
            <a:avLst/>
          </a:prstGeom>
        </p:spPr>
        <p:txBody>
          <a:bodyPr wrap="square" lIns="0" tIns="0" rIns="0" bIns="0" rtlCol="0" anchor="t">
            <a:spAutoFit/>
          </a:bodyPr>
          <a:lstStyle/>
          <a:p>
            <a:pPr algn="ctr">
              <a:lnSpc>
                <a:spcPts val="7945"/>
              </a:lnSpc>
              <a:spcBef>
                <a:spcPct val="0"/>
              </a:spcBef>
            </a:pPr>
            <a:r>
              <a:rPr lang="en-US" sz="6600" b="1" dirty="0">
                <a:solidFill>
                  <a:srgbClr val="000000"/>
                </a:solidFill>
                <a:latin typeface="Candara" panose="020E0502030303020204" pitchFamily="34" charset="0"/>
              </a:rPr>
              <a:t>Simulation results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726247"/>
            <a:ext cx="16230600" cy="7532053"/>
            <a:chOff x="0" y="0"/>
            <a:chExt cx="4274726" cy="1983751"/>
          </a:xfrm>
        </p:grpSpPr>
        <p:sp>
          <p:nvSpPr>
            <p:cNvPr id="3" name="Freeform 3"/>
            <p:cNvSpPr/>
            <p:nvPr/>
          </p:nvSpPr>
          <p:spPr>
            <a:xfrm>
              <a:off x="0" y="0"/>
              <a:ext cx="4274726" cy="1983751"/>
            </a:xfrm>
            <a:custGeom>
              <a:avLst/>
              <a:gdLst/>
              <a:ahLst/>
              <a:cxnLst/>
              <a:rect l="l" t="t" r="r" b="b"/>
              <a:pathLst>
                <a:path w="4274726" h="1983751">
                  <a:moveTo>
                    <a:pt x="0" y="0"/>
                  </a:moveTo>
                  <a:lnTo>
                    <a:pt x="4274726" y="0"/>
                  </a:lnTo>
                  <a:lnTo>
                    <a:pt x="4274726" y="1983751"/>
                  </a:lnTo>
                  <a:lnTo>
                    <a:pt x="0" y="1983751"/>
                  </a:lnTo>
                  <a:close/>
                </a:path>
              </a:pathLst>
            </a:custGeom>
            <a:solidFill>
              <a:srgbClr val="DCC3AC"/>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013372" y="1028700"/>
            <a:ext cx="8261255" cy="1430253"/>
            <a:chOff x="0" y="0"/>
            <a:chExt cx="2175804" cy="376692"/>
          </a:xfrm>
        </p:grpSpPr>
        <p:sp>
          <p:nvSpPr>
            <p:cNvPr id="6" name="Freeform 6"/>
            <p:cNvSpPr/>
            <p:nvPr/>
          </p:nvSpPr>
          <p:spPr>
            <a:xfrm>
              <a:off x="0" y="0"/>
              <a:ext cx="2175804" cy="376692"/>
            </a:xfrm>
            <a:custGeom>
              <a:avLst/>
              <a:gdLst/>
              <a:ahLst/>
              <a:cxnLst/>
              <a:rect l="l" t="t" r="r" b="b"/>
              <a:pathLst>
                <a:path w="2175804" h="376692">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rot="-5400000">
            <a:off x="-2087707" y="5482749"/>
            <a:ext cx="6834211" cy="0"/>
          </a:xfrm>
          <a:prstGeom prst="line">
            <a:avLst/>
          </a:prstGeom>
          <a:ln w="19050" cap="flat">
            <a:solidFill>
              <a:srgbClr val="000000"/>
            </a:solidFill>
            <a:prstDash val="lgDash"/>
            <a:headEnd type="none" w="sm" len="sm"/>
            <a:tailEnd type="none" w="sm" len="sm"/>
          </a:ln>
        </p:spPr>
      </p:sp>
      <p:sp>
        <p:nvSpPr>
          <p:cNvPr id="9" name="AutoShape 9"/>
          <p:cNvSpPr/>
          <p:nvPr/>
        </p:nvSpPr>
        <p:spPr>
          <a:xfrm rot="-5400000">
            <a:off x="13519898" y="5482749"/>
            <a:ext cx="6834211" cy="0"/>
          </a:xfrm>
          <a:prstGeom prst="line">
            <a:avLst/>
          </a:prstGeom>
          <a:ln w="19050" cap="flat">
            <a:solidFill>
              <a:srgbClr val="000000"/>
            </a:solidFill>
            <a:prstDash val="lgDash"/>
            <a:headEnd type="none" w="sm" len="sm"/>
            <a:tailEnd type="none" w="sm" len="sm"/>
          </a:ln>
        </p:spPr>
      </p:sp>
      <p:sp>
        <p:nvSpPr>
          <p:cNvPr id="10" name="Freeform 10"/>
          <p:cNvSpPr/>
          <p:nvPr/>
        </p:nvSpPr>
        <p:spPr>
          <a:xfrm>
            <a:off x="15260992" y="715126"/>
            <a:ext cx="2625452" cy="2057400"/>
          </a:xfrm>
          <a:custGeom>
            <a:avLst/>
            <a:gdLst/>
            <a:ahLst/>
            <a:cxnLst/>
            <a:rect l="l" t="t" r="r" b="b"/>
            <a:pathLst>
              <a:path w="2625452" h="2057400">
                <a:moveTo>
                  <a:pt x="0" y="0"/>
                </a:moveTo>
                <a:lnTo>
                  <a:pt x="2625452" y="0"/>
                </a:lnTo>
                <a:lnTo>
                  <a:pt x="262545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5400000">
            <a:off x="1957002" y="6716739"/>
            <a:ext cx="1169118" cy="5083122"/>
          </a:xfrm>
          <a:custGeom>
            <a:avLst/>
            <a:gdLst/>
            <a:ahLst/>
            <a:cxnLst/>
            <a:rect l="l" t="t" r="r" b="b"/>
            <a:pathLst>
              <a:path w="1169118" h="5083122">
                <a:moveTo>
                  <a:pt x="0" y="0"/>
                </a:moveTo>
                <a:lnTo>
                  <a:pt x="1169118" y="0"/>
                </a:lnTo>
                <a:lnTo>
                  <a:pt x="1169118" y="5083122"/>
                </a:lnTo>
                <a:lnTo>
                  <a:pt x="0" y="5083122"/>
                </a:lnTo>
                <a:lnTo>
                  <a:pt x="0" y="0"/>
                </a:lnTo>
                <a:close/>
              </a:path>
            </a:pathLst>
          </a:custGeom>
          <a:blipFill>
            <a:blip r:embed="rId4"/>
            <a:stretch>
              <a:fillRect/>
            </a:stretch>
          </a:blipFill>
        </p:spPr>
      </p:sp>
      <p:sp>
        <p:nvSpPr>
          <p:cNvPr id="12" name="TextBox 12"/>
          <p:cNvSpPr txBox="1"/>
          <p:nvPr/>
        </p:nvSpPr>
        <p:spPr>
          <a:xfrm>
            <a:off x="5707800" y="857250"/>
            <a:ext cx="6850802" cy="1566544"/>
          </a:xfrm>
          <a:prstGeom prst="rect">
            <a:avLst/>
          </a:prstGeom>
        </p:spPr>
        <p:txBody>
          <a:bodyPr lIns="0" tIns="0" rIns="0" bIns="0" rtlCol="0" anchor="t">
            <a:spAutoFit/>
          </a:bodyPr>
          <a:lstStyle/>
          <a:p>
            <a:pPr algn="ctr">
              <a:lnSpc>
                <a:spcPts val="12880"/>
              </a:lnSpc>
            </a:pPr>
            <a:r>
              <a:rPr lang="en-US" sz="9600" b="1" dirty="0">
                <a:solidFill>
                  <a:srgbClr val="FFFFFF"/>
                </a:solidFill>
                <a:latin typeface="Candara" panose="020E0502030303020204" pitchFamily="34" charset="0"/>
              </a:rPr>
              <a:t>Conclusion</a:t>
            </a:r>
            <a:endParaRPr lang="en-US" sz="9200" b="1" dirty="0">
              <a:solidFill>
                <a:srgbClr val="FFFFFF"/>
              </a:solidFill>
              <a:latin typeface="Candara" panose="020E0502030303020204" pitchFamily="34" charset="0"/>
            </a:endParaRPr>
          </a:p>
        </p:txBody>
      </p:sp>
      <p:sp>
        <p:nvSpPr>
          <p:cNvPr id="13" name="TextBox 13"/>
          <p:cNvSpPr txBox="1"/>
          <p:nvPr/>
        </p:nvSpPr>
        <p:spPr>
          <a:xfrm>
            <a:off x="1973853" y="3595666"/>
            <a:ext cx="14340293" cy="5067862"/>
          </a:xfrm>
          <a:prstGeom prst="rect">
            <a:avLst/>
          </a:prstGeom>
        </p:spPr>
        <p:txBody>
          <a:bodyPr lIns="0" tIns="0" rIns="0" bIns="0" rtlCol="0" anchor="t">
            <a:spAutoFit/>
          </a:bodyPr>
          <a:lstStyle/>
          <a:p>
            <a:pPr marL="871330" lvl="1" indent="-435665">
              <a:lnSpc>
                <a:spcPts val="5650"/>
              </a:lnSpc>
              <a:buFont typeface="Arial"/>
              <a:buChar char="•"/>
            </a:pPr>
            <a:r>
              <a:rPr lang="en-US" sz="4035" spc="145" dirty="0">
                <a:solidFill>
                  <a:srgbClr val="000000"/>
                </a:solidFill>
                <a:ea typeface="Times New Roman Bold"/>
              </a:rPr>
              <a:t>本專案提出了一種基於深度強化學習的自適應交通信號燈控制系統。</a:t>
            </a:r>
          </a:p>
          <a:p>
            <a:pPr>
              <a:lnSpc>
                <a:spcPts val="5650"/>
              </a:lnSpc>
            </a:pPr>
            <a:endParaRPr lang="en-US" sz="4035" spc="145" dirty="0">
              <a:solidFill>
                <a:srgbClr val="000000"/>
              </a:solidFill>
              <a:ea typeface="Times New Roman Bold"/>
            </a:endParaRPr>
          </a:p>
          <a:p>
            <a:pPr marL="871330" lvl="1" indent="-435665">
              <a:lnSpc>
                <a:spcPts val="5650"/>
              </a:lnSpc>
              <a:buFont typeface="Arial"/>
              <a:buChar char="•"/>
            </a:pPr>
            <a:r>
              <a:rPr lang="en-US" sz="4035" spc="145" dirty="0">
                <a:solidFill>
                  <a:srgbClr val="000000"/>
                </a:solidFill>
                <a:ea typeface="Times New Roman Bold"/>
              </a:rPr>
              <a:t>通過</a:t>
            </a:r>
            <a:r>
              <a:rPr lang="zh-TW" altLang="en-US" sz="4035" spc="145" dirty="0">
                <a:solidFill>
                  <a:srgbClr val="000000"/>
                </a:solidFill>
                <a:ea typeface="Times New Roman Bold"/>
              </a:rPr>
              <a:t> </a:t>
            </a:r>
            <a:r>
              <a:rPr lang="en-US" sz="4035" spc="145" dirty="0">
                <a:solidFill>
                  <a:srgbClr val="000000"/>
                </a:solidFill>
                <a:ea typeface="Times New Roman Bold"/>
              </a:rPr>
              <a:t>DQN</a:t>
            </a:r>
            <a:r>
              <a:rPr lang="zh-TW" altLang="en-US" sz="4035" spc="145" dirty="0">
                <a:solidFill>
                  <a:srgbClr val="000000"/>
                </a:solidFill>
                <a:ea typeface="Times New Roman Bold"/>
              </a:rPr>
              <a:t> </a:t>
            </a:r>
            <a:r>
              <a:rPr lang="en-US" altLang="zh-TW" sz="4035" spc="145" dirty="0">
                <a:solidFill>
                  <a:srgbClr val="000000"/>
                </a:solidFill>
                <a:ea typeface="Times New Roman Bold"/>
              </a:rPr>
              <a:t>去學習選擇最佳動作，以減少進車輛的隊列和等候時間 </a:t>
            </a:r>
            <a:r>
              <a:rPr lang="en-US" sz="4035" spc="145" dirty="0">
                <a:solidFill>
                  <a:srgbClr val="000000"/>
                </a:solidFill>
                <a:ea typeface="Times New Roman Bold"/>
              </a:rPr>
              <a:t>。</a:t>
            </a:r>
          </a:p>
          <a:p>
            <a:pPr>
              <a:lnSpc>
                <a:spcPts val="5650"/>
              </a:lnSpc>
            </a:pPr>
            <a:endParaRPr lang="en-US" sz="4035" spc="145" dirty="0">
              <a:solidFill>
                <a:srgbClr val="000000"/>
              </a:solidFill>
              <a:ea typeface="Times New Roman Bold"/>
            </a:endParaRPr>
          </a:p>
          <a:p>
            <a:pPr marL="871330" lvl="1" indent="-435665">
              <a:lnSpc>
                <a:spcPts val="5650"/>
              </a:lnSpc>
              <a:buFont typeface="Arial"/>
              <a:buChar char="•"/>
            </a:pPr>
            <a:r>
              <a:rPr lang="en-US" sz="4035" spc="145" dirty="0">
                <a:solidFill>
                  <a:srgbClr val="000000"/>
                </a:solidFill>
                <a:ea typeface="Times New Roman Bold"/>
              </a:rPr>
              <a:t>模擬結果顯示等候時間和隊列長度有顯著降低。</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13508" y="2986456"/>
            <a:ext cx="19110882" cy="12543688"/>
          </a:xfrm>
          <a:custGeom>
            <a:avLst/>
            <a:gdLst/>
            <a:ahLst/>
            <a:cxnLst/>
            <a:rect l="l" t="t" r="r" b="b"/>
            <a:pathLst>
              <a:path w="19110882" h="12543688">
                <a:moveTo>
                  <a:pt x="0" y="0"/>
                </a:moveTo>
                <a:lnTo>
                  <a:pt x="19110882" y="0"/>
                </a:lnTo>
                <a:lnTo>
                  <a:pt x="19110882" y="12543688"/>
                </a:lnTo>
                <a:lnTo>
                  <a:pt x="0" y="125436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782622" y="2741669"/>
            <a:ext cx="6718623" cy="4114800"/>
          </a:xfrm>
          <a:custGeom>
            <a:avLst/>
            <a:gdLst/>
            <a:ahLst/>
            <a:cxnLst/>
            <a:rect l="l" t="t" r="r" b="b"/>
            <a:pathLst>
              <a:path w="6718623" h="4114800">
                <a:moveTo>
                  <a:pt x="0" y="0"/>
                </a:moveTo>
                <a:lnTo>
                  <a:pt x="6718622" y="0"/>
                </a:lnTo>
                <a:lnTo>
                  <a:pt x="671862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345578" y="2401725"/>
            <a:ext cx="2263211" cy="2741775"/>
          </a:xfrm>
          <a:custGeom>
            <a:avLst/>
            <a:gdLst/>
            <a:ahLst/>
            <a:cxnLst/>
            <a:rect l="l" t="t" r="r" b="b"/>
            <a:pathLst>
              <a:path w="2263211" h="2741775">
                <a:moveTo>
                  <a:pt x="0" y="0"/>
                </a:moveTo>
                <a:lnTo>
                  <a:pt x="2263211" y="0"/>
                </a:lnTo>
                <a:lnTo>
                  <a:pt x="2263211" y="2741775"/>
                </a:lnTo>
                <a:lnTo>
                  <a:pt x="0" y="2741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1272473" y="5143500"/>
            <a:ext cx="1864579" cy="2589694"/>
          </a:xfrm>
          <a:custGeom>
            <a:avLst/>
            <a:gdLst/>
            <a:ahLst/>
            <a:cxnLst/>
            <a:rect l="l" t="t" r="r" b="b"/>
            <a:pathLst>
              <a:path w="1864579" h="2589694">
                <a:moveTo>
                  <a:pt x="0" y="0"/>
                </a:moveTo>
                <a:lnTo>
                  <a:pt x="1864580" y="0"/>
                </a:lnTo>
                <a:lnTo>
                  <a:pt x="1864580" y="2589694"/>
                </a:lnTo>
                <a:lnTo>
                  <a:pt x="0" y="25896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2204763" y="6856469"/>
            <a:ext cx="7990040" cy="7200900"/>
          </a:xfrm>
          <a:custGeom>
            <a:avLst/>
            <a:gdLst/>
            <a:ahLst/>
            <a:cxnLst/>
            <a:rect l="l" t="t" r="r" b="b"/>
            <a:pathLst>
              <a:path w="7990040" h="7200900">
                <a:moveTo>
                  <a:pt x="0" y="0"/>
                </a:moveTo>
                <a:lnTo>
                  <a:pt x="7990040" y="0"/>
                </a:lnTo>
                <a:lnTo>
                  <a:pt x="7990040" y="7200900"/>
                </a:lnTo>
                <a:lnTo>
                  <a:pt x="0" y="72009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532578" y="-888991"/>
            <a:ext cx="7315200" cy="2469762"/>
          </a:xfrm>
          <a:custGeom>
            <a:avLst/>
            <a:gdLst/>
            <a:ahLst/>
            <a:cxnLst/>
            <a:rect l="l" t="t" r="r" b="b"/>
            <a:pathLst>
              <a:path w="7315200" h="2469762">
                <a:moveTo>
                  <a:pt x="0" y="0"/>
                </a:moveTo>
                <a:lnTo>
                  <a:pt x="7315200" y="0"/>
                </a:lnTo>
                <a:lnTo>
                  <a:pt x="7315200" y="2469762"/>
                </a:lnTo>
                <a:lnTo>
                  <a:pt x="0" y="246976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386028" y="345890"/>
            <a:ext cx="2687386" cy="2335582"/>
          </a:xfrm>
          <a:custGeom>
            <a:avLst/>
            <a:gdLst/>
            <a:ahLst/>
            <a:cxnLst/>
            <a:rect l="l" t="t" r="r" b="b"/>
            <a:pathLst>
              <a:path w="2687386" h="2335582">
                <a:moveTo>
                  <a:pt x="0" y="0"/>
                </a:moveTo>
                <a:lnTo>
                  <a:pt x="2687386" y="0"/>
                </a:lnTo>
                <a:lnTo>
                  <a:pt x="2687386" y="2335583"/>
                </a:lnTo>
                <a:lnTo>
                  <a:pt x="0" y="23355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TextBox 9"/>
          <p:cNvSpPr txBox="1"/>
          <p:nvPr/>
        </p:nvSpPr>
        <p:spPr>
          <a:xfrm>
            <a:off x="7015527" y="3896437"/>
            <a:ext cx="4256947" cy="1929089"/>
          </a:xfrm>
          <a:prstGeom prst="rect">
            <a:avLst/>
          </a:prstGeom>
        </p:spPr>
        <p:txBody>
          <a:bodyPr lIns="0" tIns="0" rIns="0" bIns="0" rtlCol="0" anchor="t">
            <a:spAutoFit/>
          </a:bodyPr>
          <a:lstStyle/>
          <a:p>
            <a:pPr algn="ctr">
              <a:lnSpc>
                <a:spcPts val="7449"/>
              </a:lnSpc>
            </a:pPr>
            <a:r>
              <a:rPr lang="en-US" sz="7303" b="1" dirty="0">
                <a:solidFill>
                  <a:srgbClr val="000000"/>
                </a:solidFill>
                <a:latin typeface="Candara" panose="020E0502030303020204" pitchFamily="34" charset="0"/>
              </a:rPr>
              <a:t>Question Time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916319" y="0"/>
            <a:ext cx="10602160" cy="10602160"/>
          </a:xfrm>
          <a:custGeom>
            <a:avLst/>
            <a:gdLst/>
            <a:ahLst/>
            <a:cxnLst/>
            <a:rect l="l" t="t" r="r" b="b"/>
            <a:pathLst>
              <a:path w="10602160" h="10602160">
                <a:moveTo>
                  <a:pt x="0" y="0"/>
                </a:moveTo>
                <a:lnTo>
                  <a:pt x="10602159" y="0"/>
                </a:lnTo>
                <a:lnTo>
                  <a:pt x="10602159"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p:spPr>
      </p:sp>
      <p:sp>
        <p:nvSpPr>
          <p:cNvPr id="3" name="Freeform 3"/>
          <p:cNvSpPr/>
          <p:nvPr/>
        </p:nvSpPr>
        <p:spPr>
          <a:xfrm>
            <a:off x="5486400" y="3400454"/>
            <a:ext cx="7315200" cy="2739875"/>
          </a:xfrm>
          <a:custGeom>
            <a:avLst/>
            <a:gdLst/>
            <a:ahLst/>
            <a:cxnLst/>
            <a:rect l="l" t="t" r="r" b="b"/>
            <a:pathLst>
              <a:path w="7315200" h="2739875">
                <a:moveTo>
                  <a:pt x="0" y="0"/>
                </a:moveTo>
                <a:lnTo>
                  <a:pt x="7315200" y="0"/>
                </a:lnTo>
                <a:lnTo>
                  <a:pt x="7315200" y="2739875"/>
                </a:lnTo>
                <a:lnTo>
                  <a:pt x="0" y="2739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75691">
            <a:off x="12020804" y="4829449"/>
            <a:ext cx="1932233" cy="1939285"/>
          </a:xfrm>
          <a:custGeom>
            <a:avLst/>
            <a:gdLst/>
            <a:ahLst/>
            <a:cxnLst/>
            <a:rect l="l" t="t" r="r" b="b"/>
            <a:pathLst>
              <a:path w="1932233" h="1939285">
                <a:moveTo>
                  <a:pt x="0" y="0"/>
                </a:moveTo>
                <a:lnTo>
                  <a:pt x="1932233" y="0"/>
                </a:lnTo>
                <a:lnTo>
                  <a:pt x="1932233" y="1939285"/>
                </a:lnTo>
                <a:lnTo>
                  <a:pt x="0" y="19392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46596" y="0"/>
            <a:ext cx="782104" cy="3400454"/>
          </a:xfrm>
          <a:custGeom>
            <a:avLst/>
            <a:gdLst/>
            <a:ahLst/>
            <a:cxnLst/>
            <a:rect l="l" t="t" r="r" b="b"/>
            <a:pathLst>
              <a:path w="782104" h="3400454">
                <a:moveTo>
                  <a:pt x="0" y="0"/>
                </a:moveTo>
                <a:lnTo>
                  <a:pt x="782104" y="0"/>
                </a:lnTo>
                <a:lnTo>
                  <a:pt x="782104" y="3400454"/>
                </a:lnTo>
                <a:lnTo>
                  <a:pt x="0" y="3400454"/>
                </a:lnTo>
                <a:lnTo>
                  <a:pt x="0" y="0"/>
                </a:lnTo>
                <a:close/>
              </a:path>
            </a:pathLst>
          </a:custGeom>
          <a:blipFill>
            <a:blip r:embed="rId8"/>
            <a:stretch>
              <a:fillRect/>
            </a:stretch>
          </a:blipFill>
        </p:spPr>
      </p:sp>
      <p:sp>
        <p:nvSpPr>
          <p:cNvPr id="6" name="Freeform 6"/>
          <p:cNvSpPr/>
          <p:nvPr/>
        </p:nvSpPr>
        <p:spPr>
          <a:xfrm>
            <a:off x="7685840" y="0"/>
            <a:ext cx="10602160" cy="10602160"/>
          </a:xfrm>
          <a:custGeom>
            <a:avLst/>
            <a:gdLst/>
            <a:ahLst/>
            <a:cxnLst/>
            <a:rect l="l" t="t" r="r" b="b"/>
            <a:pathLst>
              <a:path w="10602160" h="10602160">
                <a:moveTo>
                  <a:pt x="0" y="0"/>
                </a:moveTo>
                <a:lnTo>
                  <a:pt x="10602160" y="0"/>
                </a:lnTo>
                <a:lnTo>
                  <a:pt x="10602160"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p:spPr>
        <p:txBody>
          <a:bodyPr/>
          <a:lstStyle/>
          <a:p>
            <a:endParaRPr lang="zh-TW" altLang="en-US" dirty="0"/>
          </a:p>
        </p:txBody>
      </p:sp>
      <p:sp>
        <p:nvSpPr>
          <p:cNvPr id="7" name="Freeform 7"/>
          <p:cNvSpPr/>
          <p:nvPr/>
        </p:nvSpPr>
        <p:spPr>
          <a:xfrm>
            <a:off x="-300666" y="7574008"/>
            <a:ext cx="2658732" cy="2712992"/>
          </a:xfrm>
          <a:custGeom>
            <a:avLst/>
            <a:gdLst/>
            <a:ahLst/>
            <a:cxnLst/>
            <a:rect l="l" t="t" r="r" b="b"/>
            <a:pathLst>
              <a:path w="2658732" h="2712992">
                <a:moveTo>
                  <a:pt x="0" y="0"/>
                </a:moveTo>
                <a:lnTo>
                  <a:pt x="2658732" y="0"/>
                </a:lnTo>
                <a:lnTo>
                  <a:pt x="2658732" y="2712992"/>
                </a:lnTo>
                <a:lnTo>
                  <a:pt x="0" y="27129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flipH="1">
            <a:off x="15416962" y="-714612"/>
            <a:ext cx="3684676" cy="3486625"/>
          </a:xfrm>
          <a:custGeom>
            <a:avLst/>
            <a:gdLst/>
            <a:ahLst/>
            <a:cxnLst/>
            <a:rect l="l" t="t" r="r" b="b"/>
            <a:pathLst>
              <a:path w="3684676" h="3486625">
                <a:moveTo>
                  <a:pt x="3684676" y="0"/>
                </a:moveTo>
                <a:lnTo>
                  <a:pt x="0" y="0"/>
                </a:lnTo>
                <a:lnTo>
                  <a:pt x="0" y="3486624"/>
                </a:lnTo>
                <a:lnTo>
                  <a:pt x="3684676" y="3486624"/>
                </a:lnTo>
                <a:lnTo>
                  <a:pt x="3684676" y="0"/>
                </a:lnTo>
                <a:close/>
              </a:path>
            </a:pathLst>
          </a:custGeom>
          <a:blipFill>
            <a:blip r:embed="rId11"/>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367277" y="7086146"/>
            <a:ext cx="2447242" cy="3087118"/>
          </a:xfrm>
          <a:custGeom>
            <a:avLst/>
            <a:gdLst/>
            <a:ahLst/>
            <a:cxnLst/>
            <a:rect l="l" t="t" r="r" b="b"/>
            <a:pathLst>
              <a:path w="2447242" h="3087118">
                <a:moveTo>
                  <a:pt x="0" y="0"/>
                </a:moveTo>
                <a:lnTo>
                  <a:pt x="2447243" y="0"/>
                </a:lnTo>
                <a:lnTo>
                  <a:pt x="2447243" y="3087118"/>
                </a:lnTo>
                <a:lnTo>
                  <a:pt x="0" y="30871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738039" y="-1028700"/>
            <a:ext cx="4318969" cy="4114800"/>
          </a:xfrm>
          <a:custGeom>
            <a:avLst/>
            <a:gdLst/>
            <a:ahLst/>
            <a:cxnLst/>
            <a:rect l="l" t="t" r="r" b="b"/>
            <a:pathLst>
              <a:path w="4318969" h="4114800">
                <a:moveTo>
                  <a:pt x="0" y="0"/>
                </a:moveTo>
                <a:lnTo>
                  <a:pt x="4318969" y="0"/>
                </a:lnTo>
                <a:lnTo>
                  <a:pt x="43189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03562" y="666901"/>
            <a:ext cx="2084357" cy="1440101"/>
          </a:xfrm>
          <a:custGeom>
            <a:avLst/>
            <a:gdLst/>
            <a:ahLst/>
            <a:cxnLst/>
            <a:rect l="l" t="t" r="r" b="b"/>
            <a:pathLst>
              <a:path w="2084357" h="1440101">
                <a:moveTo>
                  <a:pt x="0" y="0"/>
                </a:moveTo>
                <a:lnTo>
                  <a:pt x="2084356" y="0"/>
                </a:lnTo>
                <a:lnTo>
                  <a:pt x="2084356" y="1440101"/>
                </a:lnTo>
                <a:lnTo>
                  <a:pt x="0" y="14401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70180" y="0"/>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5176803" y="857250"/>
            <a:ext cx="7198952" cy="1566544"/>
          </a:xfrm>
          <a:prstGeom prst="rect">
            <a:avLst/>
          </a:prstGeom>
        </p:spPr>
        <p:txBody>
          <a:bodyPr lIns="0" tIns="0" rIns="0" bIns="0" rtlCol="0" anchor="t">
            <a:spAutoFit/>
          </a:bodyPr>
          <a:lstStyle/>
          <a:p>
            <a:pPr algn="ctr">
              <a:lnSpc>
                <a:spcPts val="12880"/>
              </a:lnSpc>
            </a:pPr>
            <a:r>
              <a:rPr lang="en-US" sz="9200" b="1" dirty="0">
                <a:solidFill>
                  <a:srgbClr val="AD5545"/>
                </a:solidFill>
                <a:latin typeface="Candara" panose="020E0502030303020204" pitchFamily="34" charset="0"/>
              </a:rPr>
              <a:t>Outline</a:t>
            </a:r>
          </a:p>
        </p:txBody>
      </p:sp>
      <p:sp>
        <p:nvSpPr>
          <p:cNvPr id="7" name="TextBox 7"/>
          <p:cNvSpPr txBox="1"/>
          <p:nvPr/>
        </p:nvSpPr>
        <p:spPr>
          <a:xfrm>
            <a:off x="4160740" y="3459512"/>
            <a:ext cx="9231078" cy="5065426"/>
          </a:xfrm>
          <a:prstGeom prst="rect">
            <a:avLst/>
          </a:prstGeom>
        </p:spPr>
        <p:txBody>
          <a:bodyPr lIns="0" tIns="0" rIns="0" bIns="0" rtlCol="0" anchor="t">
            <a:spAutoFit/>
          </a:bodyPr>
          <a:lstStyle/>
          <a:p>
            <a:pPr marL="1226583" lvl="1" indent="-613292">
              <a:lnSpc>
                <a:spcPts val="7953"/>
              </a:lnSpc>
              <a:buFont typeface="Arial"/>
              <a:buChar char="•"/>
            </a:pPr>
            <a:r>
              <a:rPr lang="en-US" sz="6000" b="1" dirty="0">
                <a:solidFill>
                  <a:srgbClr val="AD5545"/>
                </a:solidFill>
                <a:latin typeface="Candara" panose="020E0502030303020204" pitchFamily="34" charset="0"/>
              </a:rPr>
              <a:t>Introduction</a:t>
            </a:r>
          </a:p>
          <a:p>
            <a:pPr marL="1226583" lvl="1" indent="-613292">
              <a:lnSpc>
                <a:spcPts val="7953"/>
              </a:lnSpc>
              <a:buFont typeface="Arial"/>
              <a:buChar char="•"/>
            </a:pPr>
            <a:r>
              <a:rPr lang="en-US" sz="6000" b="1" dirty="0">
                <a:solidFill>
                  <a:srgbClr val="AD5545"/>
                </a:solidFill>
                <a:latin typeface="Candara" panose="020E0502030303020204" pitchFamily="34" charset="0"/>
              </a:rPr>
              <a:t>Related work</a:t>
            </a:r>
          </a:p>
          <a:p>
            <a:pPr marL="1226583" lvl="1" indent="-613292">
              <a:lnSpc>
                <a:spcPts val="7953"/>
              </a:lnSpc>
              <a:buFont typeface="Arial"/>
              <a:buChar char="•"/>
            </a:pPr>
            <a:r>
              <a:rPr lang="en-US" sz="6000" b="1" dirty="0">
                <a:solidFill>
                  <a:srgbClr val="AD5545"/>
                </a:solidFill>
                <a:latin typeface="Candara" panose="020E0502030303020204" pitchFamily="34" charset="0"/>
              </a:rPr>
              <a:t>Proposed Work</a:t>
            </a:r>
          </a:p>
          <a:p>
            <a:pPr marL="1226583" lvl="1" indent="-613292">
              <a:lnSpc>
                <a:spcPts val="7953"/>
              </a:lnSpc>
              <a:buFont typeface="Arial"/>
              <a:buChar char="•"/>
            </a:pPr>
            <a:r>
              <a:rPr lang="en-US" sz="6000" b="1" dirty="0">
                <a:solidFill>
                  <a:srgbClr val="AD5545"/>
                </a:solidFill>
                <a:latin typeface="Candara" panose="020E0502030303020204" pitchFamily="34" charset="0"/>
              </a:rPr>
              <a:t>Simulation results</a:t>
            </a:r>
          </a:p>
          <a:p>
            <a:pPr marL="1226583" lvl="1" indent="-613292">
              <a:lnSpc>
                <a:spcPts val="7953"/>
              </a:lnSpc>
              <a:buFont typeface="Arial"/>
              <a:buChar char="•"/>
            </a:pPr>
            <a:r>
              <a:rPr lang="en-US" sz="6000" b="1" dirty="0">
                <a:solidFill>
                  <a:srgbClr val="AD5545"/>
                </a:solidFill>
                <a:latin typeface="Candara" panose="020E0502030303020204" pitchFamily="34" charset="0"/>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5252"/>
            <a:ext cx="12121496" cy="10292252"/>
          </a:xfrm>
          <a:custGeom>
            <a:avLst/>
            <a:gdLst/>
            <a:ahLst/>
            <a:cxnLst/>
            <a:rect l="l" t="t" r="r" b="b"/>
            <a:pathLst>
              <a:path w="12121496" h="10292252">
                <a:moveTo>
                  <a:pt x="0" y="0"/>
                </a:moveTo>
                <a:lnTo>
                  <a:pt x="12121496" y="0"/>
                </a:lnTo>
                <a:lnTo>
                  <a:pt x="12121496" y="10292252"/>
                </a:lnTo>
                <a:lnTo>
                  <a:pt x="0" y="10292252"/>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133272"/>
            <a:ext cx="2592030" cy="895428"/>
          </a:xfrm>
          <a:custGeom>
            <a:avLst/>
            <a:gdLst/>
            <a:ahLst/>
            <a:cxnLst/>
            <a:rect l="l" t="t" r="r" b="b"/>
            <a:pathLst>
              <a:path w="2592030" h="895428">
                <a:moveTo>
                  <a:pt x="0" y="0"/>
                </a:moveTo>
                <a:lnTo>
                  <a:pt x="2592030" y="0"/>
                </a:lnTo>
                <a:lnTo>
                  <a:pt x="2592030" y="895428"/>
                </a:lnTo>
                <a:lnTo>
                  <a:pt x="0" y="8954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007512" y="0"/>
            <a:ext cx="12121496" cy="10292252"/>
          </a:xfrm>
          <a:custGeom>
            <a:avLst/>
            <a:gdLst/>
            <a:ahLst/>
            <a:cxnLst/>
            <a:rect l="l" t="t" r="r" b="b"/>
            <a:pathLst>
              <a:path w="12121496" h="10292252">
                <a:moveTo>
                  <a:pt x="0" y="0"/>
                </a:moveTo>
                <a:lnTo>
                  <a:pt x="12121496" y="0"/>
                </a:lnTo>
                <a:lnTo>
                  <a:pt x="12121496" y="10292251"/>
                </a:lnTo>
                <a:lnTo>
                  <a:pt x="0" y="10292251"/>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5" name="Freeform 5"/>
          <p:cNvSpPr/>
          <p:nvPr/>
        </p:nvSpPr>
        <p:spPr>
          <a:xfrm>
            <a:off x="16196373" y="8229600"/>
            <a:ext cx="2091627" cy="2057400"/>
          </a:xfrm>
          <a:custGeom>
            <a:avLst/>
            <a:gdLst/>
            <a:ahLst/>
            <a:cxnLst/>
            <a:rect l="l" t="t" r="r" b="b"/>
            <a:pathLst>
              <a:path w="2091627" h="2057400">
                <a:moveTo>
                  <a:pt x="0" y="0"/>
                </a:moveTo>
                <a:lnTo>
                  <a:pt x="2091627" y="0"/>
                </a:lnTo>
                <a:lnTo>
                  <a:pt x="2091627"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2743687" y="3070778"/>
            <a:ext cx="13235332" cy="6187522"/>
            <a:chOff x="0" y="0"/>
            <a:chExt cx="2602724" cy="1216774"/>
          </a:xfrm>
        </p:grpSpPr>
        <p:sp>
          <p:nvSpPr>
            <p:cNvPr id="7" name="Freeform 7"/>
            <p:cNvSpPr/>
            <p:nvPr/>
          </p:nvSpPr>
          <p:spPr>
            <a:xfrm>
              <a:off x="0" y="0"/>
              <a:ext cx="2602724" cy="1216774"/>
            </a:xfrm>
            <a:custGeom>
              <a:avLst/>
              <a:gdLst/>
              <a:ahLst/>
              <a:cxnLst/>
              <a:rect l="l" t="t" r="r" b="b"/>
              <a:pathLst>
                <a:path w="2602724" h="1216774">
                  <a:moveTo>
                    <a:pt x="203200" y="0"/>
                  </a:moveTo>
                  <a:lnTo>
                    <a:pt x="2602724" y="0"/>
                  </a:lnTo>
                  <a:lnTo>
                    <a:pt x="2399524" y="1216774"/>
                  </a:lnTo>
                  <a:lnTo>
                    <a:pt x="0" y="1216774"/>
                  </a:lnTo>
                  <a:lnTo>
                    <a:pt x="203200" y="0"/>
                  </a:lnTo>
                  <a:close/>
                </a:path>
              </a:pathLst>
            </a:custGeom>
            <a:solidFill>
              <a:srgbClr val="A64B23"/>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308980" y="2663413"/>
            <a:ext cx="13235332" cy="6246673"/>
            <a:chOff x="0" y="0"/>
            <a:chExt cx="2602724" cy="1228406"/>
          </a:xfrm>
        </p:grpSpPr>
        <p:sp>
          <p:nvSpPr>
            <p:cNvPr id="10" name="Freeform 10"/>
            <p:cNvSpPr/>
            <p:nvPr/>
          </p:nvSpPr>
          <p:spPr>
            <a:xfrm>
              <a:off x="0" y="0"/>
              <a:ext cx="2602724" cy="1228406"/>
            </a:xfrm>
            <a:custGeom>
              <a:avLst/>
              <a:gdLst/>
              <a:ahLst/>
              <a:cxnLst/>
              <a:rect l="l" t="t" r="r" b="b"/>
              <a:pathLst>
                <a:path w="2602724" h="1228406">
                  <a:moveTo>
                    <a:pt x="203200" y="0"/>
                  </a:moveTo>
                  <a:lnTo>
                    <a:pt x="2602724" y="0"/>
                  </a:lnTo>
                  <a:lnTo>
                    <a:pt x="2399524" y="1228406"/>
                  </a:lnTo>
                  <a:lnTo>
                    <a:pt x="0" y="1228406"/>
                  </a:lnTo>
                  <a:lnTo>
                    <a:pt x="203200" y="0"/>
                  </a:lnTo>
                  <a:close/>
                </a:path>
              </a:pathLst>
            </a:custGeom>
            <a:solidFill>
              <a:srgbClr val="EEB7B0"/>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2743687" y="2423794"/>
            <a:ext cx="985710" cy="646984"/>
          </a:xfrm>
          <a:custGeom>
            <a:avLst/>
            <a:gdLst/>
            <a:ahLst/>
            <a:cxnLst/>
            <a:rect l="l" t="t" r="r" b="b"/>
            <a:pathLst>
              <a:path w="985710" h="646984">
                <a:moveTo>
                  <a:pt x="0" y="0"/>
                </a:moveTo>
                <a:lnTo>
                  <a:pt x="985710" y="0"/>
                </a:lnTo>
                <a:lnTo>
                  <a:pt x="985710" y="646984"/>
                </a:lnTo>
                <a:lnTo>
                  <a:pt x="0" y="6469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3940804" y="-2434298"/>
            <a:ext cx="6602765" cy="4858093"/>
          </a:xfrm>
          <a:custGeom>
            <a:avLst/>
            <a:gdLst/>
            <a:ahLst/>
            <a:cxnLst/>
            <a:rect l="l" t="t" r="r" b="b"/>
            <a:pathLst>
              <a:path w="6602765" h="4858093">
                <a:moveTo>
                  <a:pt x="0" y="0"/>
                </a:moveTo>
                <a:lnTo>
                  <a:pt x="6602765" y="0"/>
                </a:lnTo>
                <a:lnTo>
                  <a:pt x="6602765" y="4858092"/>
                </a:lnTo>
                <a:lnTo>
                  <a:pt x="0" y="48580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TextBox 14"/>
          <p:cNvSpPr txBox="1"/>
          <p:nvPr/>
        </p:nvSpPr>
        <p:spPr>
          <a:xfrm>
            <a:off x="5139357" y="553943"/>
            <a:ext cx="8009286" cy="1566544"/>
          </a:xfrm>
          <a:prstGeom prst="rect">
            <a:avLst/>
          </a:prstGeom>
        </p:spPr>
        <p:txBody>
          <a:bodyPr lIns="0" tIns="0" rIns="0" bIns="0" rtlCol="0" anchor="t">
            <a:spAutoFit/>
          </a:bodyPr>
          <a:lstStyle/>
          <a:p>
            <a:pPr algn="ctr">
              <a:lnSpc>
                <a:spcPts val="12880"/>
              </a:lnSpc>
            </a:pPr>
            <a:r>
              <a:rPr lang="en-US" sz="9200" b="1" dirty="0">
                <a:solidFill>
                  <a:srgbClr val="000000"/>
                </a:solidFill>
                <a:latin typeface="Candara" panose="020E0502030303020204" pitchFamily="34" charset="0"/>
              </a:rPr>
              <a:t>Introduction</a:t>
            </a:r>
          </a:p>
        </p:txBody>
      </p:sp>
      <p:sp>
        <p:nvSpPr>
          <p:cNvPr id="15" name="TextBox 15"/>
          <p:cNvSpPr txBox="1"/>
          <p:nvPr/>
        </p:nvSpPr>
        <p:spPr>
          <a:xfrm>
            <a:off x="3533876" y="2826794"/>
            <a:ext cx="11220247" cy="5829288"/>
          </a:xfrm>
          <a:prstGeom prst="rect">
            <a:avLst/>
          </a:prstGeom>
        </p:spPr>
        <p:txBody>
          <a:bodyPr lIns="0" tIns="0" rIns="0" bIns="0" rtlCol="0" anchor="t">
            <a:spAutoFit/>
          </a:bodyPr>
          <a:lstStyle/>
          <a:p>
            <a:pPr marL="495636" lvl="1" indent="-247818">
              <a:lnSpc>
                <a:spcPts val="4591"/>
              </a:lnSpc>
              <a:buFont typeface="Arial"/>
              <a:buChar char="•"/>
            </a:pPr>
            <a:r>
              <a:rPr lang="zh-TW" altLang="en-US" sz="2400" dirty="0">
                <a:latin typeface="Candara" panose="020E0502030303020204" pitchFamily="34" charset="0"/>
                <a:ea typeface="Paytone One Bold"/>
              </a:rPr>
              <a:t>交通雍塞是城市常見的問題，會導致行車時間與燃料消耗增加，也會加劇空氣汙染的嚴重性。</a:t>
            </a:r>
            <a:endParaRPr lang="en-US" altLang="zh-TW" sz="2400" dirty="0">
              <a:latin typeface="Candara" panose="020E0502030303020204" pitchFamily="34" charset="0"/>
              <a:ea typeface="Paytone One Bold"/>
            </a:endParaRPr>
          </a:p>
          <a:p>
            <a:pPr marL="495636" lvl="1" indent="-247818">
              <a:lnSpc>
                <a:spcPts val="4591"/>
              </a:lnSpc>
              <a:buFont typeface="Arial"/>
              <a:buChar char="•"/>
            </a:pPr>
            <a:endParaRPr lang="en-US" altLang="zh-TW" sz="2400" dirty="0">
              <a:latin typeface="Candara" panose="020E0502030303020204" pitchFamily="34" charset="0"/>
              <a:ea typeface="Paytone One Bold"/>
            </a:endParaRPr>
          </a:p>
          <a:p>
            <a:pPr marL="495636" lvl="1" indent="-247818">
              <a:lnSpc>
                <a:spcPts val="4591"/>
              </a:lnSpc>
              <a:buFont typeface="Arial"/>
              <a:buChar char="•"/>
            </a:pPr>
            <a:r>
              <a:rPr lang="zh-TW" altLang="en-US" sz="2400" dirty="0">
                <a:latin typeface="Candara" panose="020E0502030303020204" pitchFamily="34" charset="0"/>
                <a:ea typeface="Paytone One Bold"/>
              </a:rPr>
              <a:t>有效的交通信號控制在優化交通流量和緩解雍塞方面扮演著重要的角色。傳統的交通信號控制是依賴於預先定義的時序計畫，這樣的方法可能無法適應不斷變化的交通狀況。</a:t>
            </a:r>
            <a:endParaRPr lang="en-US" altLang="zh-TW" sz="2400" dirty="0">
              <a:latin typeface="Candara" panose="020E0502030303020204" pitchFamily="34" charset="0"/>
              <a:ea typeface="Paytone One Bold"/>
            </a:endParaRPr>
          </a:p>
          <a:p>
            <a:pPr marL="495636" lvl="1" indent="-247818">
              <a:lnSpc>
                <a:spcPts val="4591"/>
              </a:lnSpc>
              <a:buFont typeface="Arial"/>
              <a:buChar char="•"/>
            </a:pPr>
            <a:endParaRPr lang="en-US" altLang="zh-TW" sz="2295" dirty="0">
              <a:ea typeface="Paytone One Bold"/>
            </a:endParaRPr>
          </a:p>
          <a:p>
            <a:pPr marL="495636" lvl="1" indent="-247818">
              <a:lnSpc>
                <a:spcPts val="4591"/>
              </a:lnSpc>
              <a:buFont typeface="Arial"/>
              <a:buChar char="•"/>
            </a:pPr>
            <a:r>
              <a:rPr lang="zh-TW" altLang="en-US" sz="2295" dirty="0">
                <a:ea typeface="Paytone One Bold"/>
              </a:rPr>
              <a:t>之所以想做這類型的專題，是因為在未來的碩士論文可能會使用到 </a:t>
            </a:r>
            <a:r>
              <a:rPr lang="en-US" altLang="zh-TW" sz="2295" dirty="0">
                <a:ea typeface="Paytone One Bold"/>
              </a:rPr>
              <a:t>SUMO</a:t>
            </a:r>
            <a:r>
              <a:rPr lang="zh-TW" altLang="en-US" sz="2295" dirty="0">
                <a:ea typeface="Paytone One Bold"/>
              </a:rPr>
              <a:t>，甚至也可以設計 </a:t>
            </a:r>
            <a:r>
              <a:rPr lang="en-US" altLang="zh-TW" sz="2295" dirty="0">
                <a:ea typeface="Paytone One Bold"/>
              </a:rPr>
              <a:t>DRL</a:t>
            </a:r>
            <a:r>
              <a:rPr lang="zh-TW" altLang="en-US" sz="2295" dirty="0">
                <a:ea typeface="Paytone One Bold"/>
              </a:rPr>
              <a:t> 來優化我未來的題目。</a:t>
            </a:r>
            <a:endParaRPr lang="en-US" altLang="zh-TW" sz="2295" dirty="0">
              <a:ea typeface="Paytone One Bold"/>
            </a:endParaRPr>
          </a:p>
          <a:p>
            <a:pPr marL="495636" lvl="1" indent="-247818">
              <a:lnSpc>
                <a:spcPts val="4591"/>
              </a:lnSpc>
              <a:buFont typeface="Arial"/>
              <a:buChar char="•"/>
            </a:pPr>
            <a:endParaRPr lang="en-US" sz="2295" dirty="0">
              <a:solidFill>
                <a:srgbClr val="000000"/>
              </a:solidFill>
              <a:ea typeface="Paytone One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5252"/>
            <a:ext cx="12121496" cy="10292252"/>
          </a:xfrm>
          <a:custGeom>
            <a:avLst/>
            <a:gdLst/>
            <a:ahLst/>
            <a:cxnLst/>
            <a:rect l="l" t="t" r="r" b="b"/>
            <a:pathLst>
              <a:path w="12121496" h="10292252">
                <a:moveTo>
                  <a:pt x="0" y="0"/>
                </a:moveTo>
                <a:lnTo>
                  <a:pt x="12121496" y="0"/>
                </a:lnTo>
                <a:lnTo>
                  <a:pt x="12121496" y="10292252"/>
                </a:lnTo>
                <a:lnTo>
                  <a:pt x="0" y="10292252"/>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133272"/>
            <a:ext cx="2592030" cy="895428"/>
          </a:xfrm>
          <a:custGeom>
            <a:avLst/>
            <a:gdLst/>
            <a:ahLst/>
            <a:cxnLst/>
            <a:rect l="l" t="t" r="r" b="b"/>
            <a:pathLst>
              <a:path w="2592030" h="895428">
                <a:moveTo>
                  <a:pt x="0" y="0"/>
                </a:moveTo>
                <a:lnTo>
                  <a:pt x="2592030" y="0"/>
                </a:lnTo>
                <a:lnTo>
                  <a:pt x="2592030" y="895428"/>
                </a:lnTo>
                <a:lnTo>
                  <a:pt x="0" y="8954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007512" y="0"/>
            <a:ext cx="12121496" cy="10292252"/>
          </a:xfrm>
          <a:custGeom>
            <a:avLst/>
            <a:gdLst/>
            <a:ahLst/>
            <a:cxnLst/>
            <a:rect l="l" t="t" r="r" b="b"/>
            <a:pathLst>
              <a:path w="12121496" h="10292252">
                <a:moveTo>
                  <a:pt x="0" y="0"/>
                </a:moveTo>
                <a:lnTo>
                  <a:pt x="12121496" y="0"/>
                </a:lnTo>
                <a:lnTo>
                  <a:pt x="12121496" y="10292251"/>
                </a:lnTo>
                <a:lnTo>
                  <a:pt x="0" y="10292251"/>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sp>
        <p:nvSpPr>
          <p:cNvPr id="5" name="Freeform 5"/>
          <p:cNvSpPr/>
          <p:nvPr/>
        </p:nvSpPr>
        <p:spPr>
          <a:xfrm>
            <a:off x="16196373" y="8229600"/>
            <a:ext cx="2091627" cy="2057400"/>
          </a:xfrm>
          <a:custGeom>
            <a:avLst/>
            <a:gdLst/>
            <a:ahLst/>
            <a:cxnLst/>
            <a:rect l="l" t="t" r="r" b="b"/>
            <a:pathLst>
              <a:path w="2091627" h="2057400">
                <a:moveTo>
                  <a:pt x="0" y="0"/>
                </a:moveTo>
                <a:lnTo>
                  <a:pt x="2091627" y="0"/>
                </a:lnTo>
                <a:lnTo>
                  <a:pt x="2091627"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2743687" y="3070778"/>
            <a:ext cx="13235332" cy="6187522"/>
            <a:chOff x="0" y="0"/>
            <a:chExt cx="2602724" cy="1216774"/>
          </a:xfrm>
        </p:grpSpPr>
        <p:sp>
          <p:nvSpPr>
            <p:cNvPr id="7" name="Freeform 7"/>
            <p:cNvSpPr/>
            <p:nvPr/>
          </p:nvSpPr>
          <p:spPr>
            <a:xfrm>
              <a:off x="0" y="0"/>
              <a:ext cx="2602724" cy="1216774"/>
            </a:xfrm>
            <a:custGeom>
              <a:avLst/>
              <a:gdLst/>
              <a:ahLst/>
              <a:cxnLst/>
              <a:rect l="l" t="t" r="r" b="b"/>
              <a:pathLst>
                <a:path w="2602724" h="1216774">
                  <a:moveTo>
                    <a:pt x="203200" y="0"/>
                  </a:moveTo>
                  <a:lnTo>
                    <a:pt x="2602724" y="0"/>
                  </a:lnTo>
                  <a:lnTo>
                    <a:pt x="2399524" y="1216774"/>
                  </a:lnTo>
                  <a:lnTo>
                    <a:pt x="0" y="1216774"/>
                  </a:lnTo>
                  <a:lnTo>
                    <a:pt x="203200" y="0"/>
                  </a:lnTo>
                  <a:close/>
                </a:path>
              </a:pathLst>
            </a:custGeom>
            <a:solidFill>
              <a:srgbClr val="A64B23"/>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308980" y="2663413"/>
            <a:ext cx="13235332" cy="6246673"/>
            <a:chOff x="0" y="0"/>
            <a:chExt cx="2602724" cy="1228406"/>
          </a:xfrm>
        </p:grpSpPr>
        <p:sp>
          <p:nvSpPr>
            <p:cNvPr id="10" name="Freeform 10"/>
            <p:cNvSpPr/>
            <p:nvPr/>
          </p:nvSpPr>
          <p:spPr>
            <a:xfrm>
              <a:off x="0" y="0"/>
              <a:ext cx="2602724" cy="1228406"/>
            </a:xfrm>
            <a:custGeom>
              <a:avLst/>
              <a:gdLst/>
              <a:ahLst/>
              <a:cxnLst/>
              <a:rect l="l" t="t" r="r" b="b"/>
              <a:pathLst>
                <a:path w="2602724" h="1228406">
                  <a:moveTo>
                    <a:pt x="203200" y="0"/>
                  </a:moveTo>
                  <a:lnTo>
                    <a:pt x="2602724" y="0"/>
                  </a:lnTo>
                  <a:lnTo>
                    <a:pt x="2399524" y="1228406"/>
                  </a:lnTo>
                  <a:lnTo>
                    <a:pt x="0" y="1228406"/>
                  </a:lnTo>
                  <a:lnTo>
                    <a:pt x="203200" y="0"/>
                  </a:lnTo>
                  <a:close/>
                </a:path>
              </a:pathLst>
            </a:custGeom>
            <a:solidFill>
              <a:srgbClr val="EEB7B0"/>
            </a:solidFill>
          </p:spPr>
        </p:sp>
        <p:sp>
          <p:nvSpPr>
            <p:cNvPr id="11" name="TextBox 11"/>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2743687" y="2423794"/>
            <a:ext cx="985710" cy="646984"/>
          </a:xfrm>
          <a:custGeom>
            <a:avLst/>
            <a:gdLst/>
            <a:ahLst/>
            <a:cxnLst/>
            <a:rect l="l" t="t" r="r" b="b"/>
            <a:pathLst>
              <a:path w="985710" h="646984">
                <a:moveTo>
                  <a:pt x="0" y="0"/>
                </a:moveTo>
                <a:lnTo>
                  <a:pt x="985710" y="0"/>
                </a:lnTo>
                <a:lnTo>
                  <a:pt x="985710" y="646984"/>
                </a:lnTo>
                <a:lnTo>
                  <a:pt x="0" y="6469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3940804" y="-2434298"/>
            <a:ext cx="6602765" cy="4858093"/>
          </a:xfrm>
          <a:custGeom>
            <a:avLst/>
            <a:gdLst/>
            <a:ahLst/>
            <a:cxnLst/>
            <a:rect l="l" t="t" r="r" b="b"/>
            <a:pathLst>
              <a:path w="6602765" h="4858093">
                <a:moveTo>
                  <a:pt x="0" y="0"/>
                </a:moveTo>
                <a:lnTo>
                  <a:pt x="6602765" y="0"/>
                </a:lnTo>
                <a:lnTo>
                  <a:pt x="6602765" y="4858092"/>
                </a:lnTo>
                <a:lnTo>
                  <a:pt x="0" y="48580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TextBox 14"/>
          <p:cNvSpPr txBox="1"/>
          <p:nvPr/>
        </p:nvSpPr>
        <p:spPr>
          <a:xfrm>
            <a:off x="5139357" y="553943"/>
            <a:ext cx="8009286" cy="1566544"/>
          </a:xfrm>
          <a:prstGeom prst="rect">
            <a:avLst/>
          </a:prstGeom>
        </p:spPr>
        <p:txBody>
          <a:bodyPr lIns="0" tIns="0" rIns="0" bIns="0" rtlCol="0" anchor="t">
            <a:spAutoFit/>
          </a:bodyPr>
          <a:lstStyle/>
          <a:p>
            <a:pPr algn="ctr">
              <a:lnSpc>
                <a:spcPts val="12880"/>
              </a:lnSpc>
            </a:pPr>
            <a:r>
              <a:rPr lang="en-US" sz="9200" b="1" dirty="0">
                <a:solidFill>
                  <a:srgbClr val="000000"/>
                </a:solidFill>
                <a:latin typeface="Candara" panose="020E0502030303020204" pitchFamily="34" charset="0"/>
              </a:rPr>
              <a:t>Introduction</a:t>
            </a:r>
          </a:p>
        </p:txBody>
      </p:sp>
      <p:sp>
        <p:nvSpPr>
          <p:cNvPr id="15" name="TextBox 15"/>
          <p:cNvSpPr txBox="1"/>
          <p:nvPr/>
        </p:nvSpPr>
        <p:spPr>
          <a:xfrm>
            <a:off x="3533876" y="2826794"/>
            <a:ext cx="11220247" cy="5827108"/>
          </a:xfrm>
          <a:prstGeom prst="rect">
            <a:avLst/>
          </a:prstGeom>
        </p:spPr>
        <p:txBody>
          <a:bodyPr lIns="0" tIns="0" rIns="0" bIns="0" rtlCol="0" anchor="t">
            <a:spAutoFit/>
          </a:bodyPr>
          <a:lstStyle/>
          <a:p>
            <a:pPr marL="495636" lvl="1" indent="-247818">
              <a:lnSpc>
                <a:spcPts val="4591"/>
              </a:lnSpc>
              <a:buFont typeface="Arial"/>
              <a:buChar char="•"/>
            </a:pPr>
            <a:r>
              <a:rPr lang="zh-TW" altLang="en-US" sz="2295" dirty="0">
                <a:solidFill>
                  <a:srgbClr val="000000"/>
                </a:solidFill>
                <a:ea typeface="Paytone One Bold"/>
              </a:rPr>
              <a:t>本專案主要利用 </a:t>
            </a:r>
            <a:r>
              <a:rPr lang="en-US" altLang="zh-TW" sz="2295" dirty="0">
                <a:solidFill>
                  <a:srgbClr val="000000"/>
                </a:solidFill>
                <a:ea typeface="Paytone One Bold"/>
              </a:rPr>
              <a:t>Deep Q-learning</a:t>
            </a:r>
            <a:r>
              <a:rPr lang="zh-TW" altLang="en-US" sz="2295" dirty="0">
                <a:solidFill>
                  <a:srgbClr val="000000"/>
                </a:solidFill>
                <a:ea typeface="Paytone One Bold"/>
              </a:rPr>
              <a:t> 模型構建一個紅綠燈控制系統，該模型會分成 </a:t>
            </a:r>
            <a:r>
              <a:rPr lang="en-US" altLang="zh-TW" sz="2295" dirty="0">
                <a:solidFill>
                  <a:srgbClr val="000000"/>
                </a:solidFill>
                <a:ea typeface="Paytone One Bold"/>
              </a:rPr>
              <a:t>agent, environment, action</a:t>
            </a:r>
            <a:r>
              <a:rPr lang="zh-TW" altLang="en-US" sz="2295" dirty="0">
                <a:solidFill>
                  <a:srgbClr val="000000"/>
                </a:solidFill>
                <a:ea typeface="Paytone One Bold"/>
              </a:rPr>
              <a:t>。所提出的模型目的在</a:t>
            </a:r>
            <a:r>
              <a:rPr lang="zh-TW" altLang="en-US" sz="2295" dirty="0">
                <a:solidFill>
                  <a:srgbClr val="0070C0"/>
                </a:solidFill>
                <a:ea typeface="Paytone One Bold"/>
              </a:rPr>
              <a:t>最小化車輛隊列長度以及等待時間延遲</a:t>
            </a:r>
            <a:r>
              <a:rPr lang="zh-TW" altLang="en-US" sz="2295" dirty="0">
                <a:solidFill>
                  <a:srgbClr val="000000"/>
                </a:solidFill>
                <a:ea typeface="Paytone One Bold"/>
              </a:rPr>
              <a:t>。</a:t>
            </a:r>
            <a:endParaRPr lang="en-US" altLang="zh-TW" sz="2295" dirty="0">
              <a:solidFill>
                <a:srgbClr val="000000"/>
              </a:solidFill>
              <a:ea typeface="Paytone One Bold"/>
            </a:endParaRPr>
          </a:p>
          <a:p>
            <a:pPr marL="495636" lvl="1" indent="-247818">
              <a:lnSpc>
                <a:spcPts val="4591"/>
              </a:lnSpc>
              <a:buFont typeface="Arial"/>
              <a:buChar char="•"/>
            </a:pPr>
            <a:endParaRPr lang="en-US" altLang="zh-TW" sz="2295" dirty="0">
              <a:solidFill>
                <a:srgbClr val="000000"/>
              </a:solidFill>
              <a:ea typeface="Paytone One Bold"/>
            </a:endParaRPr>
          </a:p>
          <a:p>
            <a:pPr marL="495636" lvl="1" indent="-247818">
              <a:lnSpc>
                <a:spcPts val="4591"/>
              </a:lnSpc>
              <a:buFont typeface="Arial"/>
              <a:buChar char="•"/>
            </a:pPr>
            <a:r>
              <a:rPr lang="zh-TW" altLang="en-US" sz="2295" dirty="0">
                <a:solidFill>
                  <a:srgbClr val="000000"/>
                </a:solidFill>
                <a:ea typeface="Paytone One Bold"/>
              </a:rPr>
              <a:t>模型主要是使用 </a:t>
            </a:r>
            <a:r>
              <a:rPr lang="en-US" altLang="zh-TW" sz="2295" dirty="0">
                <a:solidFill>
                  <a:srgbClr val="000000"/>
                </a:solidFill>
                <a:ea typeface="Paytone One Bold"/>
              </a:rPr>
              <a:t>Simulation of Urban Mobility (SUMO)</a:t>
            </a:r>
            <a:r>
              <a:rPr lang="zh-TW" altLang="en-US" sz="2295" dirty="0">
                <a:solidFill>
                  <a:srgbClr val="000000"/>
                </a:solidFill>
                <a:ea typeface="Paytone One Bold"/>
              </a:rPr>
              <a:t>實現，</a:t>
            </a:r>
            <a:r>
              <a:rPr lang="en-US" altLang="zh-TW" sz="2295" dirty="0">
                <a:solidFill>
                  <a:srgbClr val="000000"/>
                </a:solidFill>
                <a:ea typeface="Paytone One Bold"/>
              </a:rPr>
              <a:t>SUMO</a:t>
            </a:r>
            <a:r>
              <a:rPr lang="zh-TW" altLang="en-US" sz="2295" dirty="0">
                <a:solidFill>
                  <a:srgbClr val="000000"/>
                </a:solidFill>
                <a:ea typeface="Paytone One Bold"/>
              </a:rPr>
              <a:t> 提供一個 </a:t>
            </a:r>
            <a:r>
              <a:rPr lang="en-US" altLang="zh-TW" sz="2295" dirty="0">
                <a:solidFill>
                  <a:srgbClr val="000000"/>
                </a:solidFill>
                <a:ea typeface="Paytone One Bold"/>
              </a:rPr>
              <a:t>API</a:t>
            </a:r>
            <a:r>
              <a:rPr lang="zh-TW" altLang="en-US" sz="2295" dirty="0">
                <a:solidFill>
                  <a:srgbClr val="000000"/>
                </a:solidFill>
                <a:ea typeface="Paytone One Bold"/>
              </a:rPr>
              <a:t> 可以與外部程序進行交互，所以我們可以觀察整個環境，並根據 </a:t>
            </a:r>
            <a:r>
              <a:rPr lang="en-US" altLang="zh-TW" sz="2295" dirty="0">
                <a:solidFill>
                  <a:srgbClr val="000000"/>
                </a:solidFill>
                <a:ea typeface="Paytone One Bold"/>
              </a:rPr>
              <a:t>action</a:t>
            </a:r>
            <a:r>
              <a:rPr lang="zh-TW" altLang="en-US" sz="2295" dirty="0">
                <a:solidFill>
                  <a:srgbClr val="000000"/>
                </a:solidFill>
                <a:ea typeface="Paytone One Bold"/>
              </a:rPr>
              <a:t> 來控制紅綠燈，以及利用 </a:t>
            </a:r>
            <a:r>
              <a:rPr lang="en-US" altLang="zh-TW" sz="2295" dirty="0">
                <a:solidFill>
                  <a:srgbClr val="000000"/>
                </a:solidFill>
                <a:ea typeface="Paytone One Bold"/>
              </a:rPr>
              <a:t>SUMO</a:t>
            </a:r>
            <a:r>
              <a:rPr lang="zh-TW" altLang="en-US" sz="2295" dirty="0">
                <a:solidFill>
                  <a:srgbClr val="000000"/>
                </a:solidFill>
                <a:ea typeface="Paytone One Bold"/>
              </a:rPr>
              <a:t> 收集的數據來觀察整體的交通並設置 </a:t>
            </a:r>
            <a:r>
              <a:rPr lang="en-US" altLang="zh-TW" sz="2295" dirty="0">
                <a:solidFill>
                  <a:srgbClr val="000000"/>
                </a:solidFill>
                <a:ea typeface="Paytone One Bold"/>
              </a:rPr>
              <a:t>agent</a:t>
            </a:r>
            <a:r>
              <a:rPr lang="zh-TW" altLang="en-US" sz="2295" dirty="0">
                <a:solidFill>
                  <a:srgbClr val="000000"/>
                </a:solidFill>
                <a:ea typeface="Paytone One Bold"/>
              </a:rPr>
              <a:t> 的 </a:t>
            </a:r>
            <a:r>
              <a:rPr lang="en-US" altLang="zh-TW" sz="2295" dirty="0">
                <a:solidFill>
                  <a:srgbClr val="000000"/>
                </a:solidFill>
                <a:ea typeface="Paytone One Bold"/>
              </a:rPr>
              <a:t>reward</a:t>
            </a:r>
            <a:r>
              <a:rPr lang="zh-TW" altLang="en-US" sz="2295" dirty="0">
                <a:solidFill>
                  <a:srgbClr val="000000"/>
                </a:solidFill>
                <a:ea typeface="Paytone One Bold"/>
              </a:rPr>
              <a:t>。</a:t>
            </a:r>
            <a:endParaRPr lang="en-US" altLang="zh-TW" sz="2295" dirty="0">
              <a:solidFill>
                <a:srgbClr val="000000"/>
              </a:solidFill>
              <a:ea typeface="Paytone One Bold"/>
            </a:endParaRPr>
          </a:p>
          <a:p>
            <a:pPr marL="495636" lvl="1" indent="-247818">
              <a:lnSpc>
                <a:spcPts val="4591"/>
              </a:lnSpc>
              <a:buFont typeface="Arial"/>
              <a:buChar char="•"/>
            </a:pPr>
            <a:endParaRPr lang="en-US" altLang="zh-TW" sz="2295" dirty="0">
              <a:solidFill>
                <a:srgbClr val="000000"/>
              </a:solidFill>
              <a:ea typeface="Paytone One Bold"/>
            </a:endParaRPr>
          </a:p>
          <a:p>
            <a:pPr marL="495636" lvl="1" indent="-247818">
              <a:lnSpc>
                <a:spcPts val="4591"/>
              </a:lnSpc>
              <a:buFont typeface="Arial"/>
              <a:buChar char="•"/>
            </a:pPr>
            <a:r>
              <a:rPr lang="en-US" sz="2295" dirty="0">
                <a:solidFill>
                  <a:srgbClr val="000000"/>
                </a:solidFill>
                <a:ea typeface="Paytone One Bold"/>
              </a:rPr>
              <a:t>本專案著重在優化交通流量，減少壅塞，縮短行車時間，來提高交通效率。通過使用深度強化學習技術，agent可以自主適應變化的交通環境，使信號時序實現即時動態調整，以最大化長期回報。</a:t>
            </a:r>
          </a:p>
        </p:txBody>
      </p:sp>
    </p:spTree>
    <p:extLst>
      <p:ext uri="{BB962C8B-B14F-4D97-AF65-F5344CB8AC3E}">
        <p14:creationId xmlns:p14="http://schemas.microsoft.com/office/powerpoint/2010/main" val="443499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173855" y="-2556703"/>
            <a:ext cx="19461855" cy="7890897"/>
          </a:xfrm>
          <a:custGeom>
            <a:avLst/>
            <a:gdLst/>
            <a:ahLst/>
            <a:cxnLst/>
            <a:rect l="l" t="t" r="r" b="b"/>
            <a:pathLst>
              <a:path w="19461855" h="7890897">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663601" y="3195120"/>
            <a:ext cx="12440720" cy="5750092"/>
          </a:xfrm>
          <a:custGeom>
            <a:avLst/>
            <a:gdLst/>
            <a:ahLst/>
            <a:cxnLst/>
            <a:rect l="l" t="t" r="r" b="b"/>
            <a:pathLst>
              <a:path w="12440720" h="5750092">
                <a:moveTo>
                  <a:pt x="0" y="0"/>
                </a:moveTo>
                <a:lnTo>
                  <a:pt x="12440720" y="0"/>
                </a:lnTo>
                <a:lnTo>
                  <a:pt x="12440720" y="5750092"/>
                </a:lnTo>
                <a:lnTo>
                  <a:pt x="0" y="57500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990775" y="519748"/>
            <a:ext cx="8306449" cy="1566544"/>
          </a:xfrm>
          <a:prstGeom prst="rect">
            <a:avLst/>
          </a:prstGeom>
        </p:spPr>
        <p:txBody>
          <a:bodyPr lIns="0" tIns="0" rIns="0" bIns="0" rtlCol="0" anchor="t">
            <a:spAutoFit/>
          </a:bodyPr>
          <a:lstStyle/>
          <a:p>
            <a:pPr algn="ctr">
              <a:lnSpc>
                <a:spcPts val="12880"/>
              </a:lnSpc>
            </a:pPr>
            <a:r>
              <a:rPr lang="en-US" sz="9200" b="1" dirty="0">
                <a:solidFill>
                  <a:srgbClr val="000000"/>
                </a:solidFill>
                <a:latin typeface="Candara" panose="020E0502030303020204" pitchFamily="34" charset="0"/>
              </a:rPr>
              <a:t>Related work</a:t>
            </a:r>
          </a:p>
        </p:txBody>
      </p:sp>
      <p:sp>
        <p:nvSpPr>
          <p:cNvPr id="5" name="TextBox 5"/>
          <p:cNvSpPr txBox="1"/>
          <p:nvPr/>
        </p:nvSpPr>
        <p:spPr>
          <a:xfrm>
            <a:off x="2663601" y="3472123"/>
            <a:ext cx="1812131"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1.</a:t>
            </a:r>
          </a:p>
        </p:txBody>
      </p:sp>
      <p:sp>
        <p:nvSpPr>
          <p:cNvPr id="6" name="TextBox 6"/>
          <p:cNvSpPr txBox="1"/>
          <p:nvPr/>
        </p:nvSpPr>
        <p:spPr>
          <a:xfrm>
            <a:off x="2663601" y="6664787"/>
            <a:ext cx="1812131"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2.</a:t>
            </a:r>
          </a:p>
        </p:txBody>
      </p:sp>
      <p:sp>
        <p:nvSpPr>
          <p:cNvPr id="7" name="TextBox 7"/>
          <p:cNvSpPr txBox="1"/>
          <p:nvPr/>
        </p:nvSpPr>
        <p:spPr>
          <a:xfrm>
            <a:off x="4475732" y="3387731"/>
            <a:ext cx="10355808" cy="2222608"/>
          </a:xfrm>
          <a:prstGeom prst="rect">
            <a:avLst/>
          </a:prstGeom>
        </p:spPr>
        <p:txBody>
          <a:bodyPr lIns="0" tIns="0" rIns="0" bIns="0" rtlCol="0" anchor="t">
            <a:spAutoFit/>
          </a:bodyPr>
          <a:lstStyle/>
          <a:p>
            <a:pPr>
              <a:lnSpc>
                <a:spcPts val="3494"/>
              </a:lnSpc>
            </a:pPr>
            <a:r>
              <a:rPr lang="en-US" sz="2495" dirty="0">
                <a:solidFill>
                  <a:srgbClr val="000000"/>
                </a:solidFill>
                <a:latin typeface="Times New Roman Bold"/>
              </a:rPr>
              <a:t>"Deep Reinforcement Learning for Traffic Signal Control in Continuous Action Space" </a:t>
            </a:r>
            <a:r>
              <a:rPr lang="en-US" sz="2495" dirty="0">
                <a:solidFill>
                  <a:srgbClr val="000000"/>
                </a:solidFill>
                <a:latin typeface="Times New Roman"/>
              </a:rPr>
              <a:t>by Liu et al. (2019) addresses continuous action space in traffic signal control. The authors propose a deep Q-network with Gaussian output for learning continuous signal timings, resulting in improved efficiency and adaptability.</a:t>
            </a:r>
          </a:p>
        </p:txBody>
      </p:sp>
      <p:sp>
        <p:nvSpPr>
          <p:cNvPr id="8" name="TextBox 8"/>
          <p:cNvSpPr txBox="1"/>
          <p:nvPr/>
        </p:nvSpPr>
        <p:spPr>
          <a:xfrm>
            <a:off x="4475732" y="6494050"/>
            <a:ext cx="10355808" cy="2222500"/>
          </a:xfrm>
          <a:prstGeom prst="rect">
            <a:avLst/>
          </a:prstGeom>
        </p:spPr>
        <p:txBody>
          <a:bodyPr lIns="0" tIns="0" rIns="0" bIns="0" rtlCol="0" anchor="t">
            <a:spAutoFit/>
          </a:bodyPr>
          <a:lstStyle/>
          <a:p>
            <a:pPr>
              <a:lnSpc>
                <a:spcPts val="3499"/>
              </a:lnSpc>
            </a:pPr>
            <a:r>
              <a:rPr lang="en-US" sz="2499" dirty="0">
                <a:solidFill>
                  <a:srgbClr val="000000"/>
                </a:solidFill>
                <a:latin typeface="Times New Roman Bold"/>
              </a:rPr>
              <a:t>"Traffic Signal Control for Urban Road Networks Using Deep Q-Learning" </a:t>
            </a:r>
            <a:r>
              <a:rPr lang="en-US" sz="2499" dirty="0">
                <a:solidFill>
                  <a:srgbClr val="000000"/>
                </a:solidFill>
                <a:latin typeface="Times New Roman"/>
              </a:rPr>
              <a:t>by Ma et al. (2020) presents a deep Q-learning-based method for optimizing signal control in complex urban networks. The agent considers congestion and queues, achieving significant improvements in traffic efficiency and reduced delays.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173855" y="-2556703"/>
            <a:ext cx="19461855" cy="7890897"/>
          </a:xfrm>
          <a:custGeom>
            <a:avLst/>
            <a:gdLst/>
            <a:ahLst/>
            <a:cxnLst/>
            <a:rect l="l" t="t" r="r" b="b"/>
            <a:pathLst>
              <a:path w="19461855" h="7890897">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663601" y="3195120"/>
            <a:ext cx="12440720" cy="5750092"/>
          </a:xfrm>
          <a:custGeom>
            <a:avLst/>
            <a:gdLst/>
            <a:ahLst/>
            <a:cxnLst/>
            <a:rect l="l" t="t" r="r" b="b"/>
            <a:pathLst>
              <a:path w="12440720" h="5750092">
                <a:moveTo>
                  <a:pt x="0" y="0"/>
                </a:moveTo>
                <a:lnTo>
                  <a:pt x="12440720" y="0"/>
                </a:lnTo>
                <a:lnTo>
                  <a:pt x="12440720" y="5750092"/>
                </a:lnTo>
                <a:lnTo>
                  <a:pt x="0" y="57500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990775" y="519748"/>
            <a:ext cx="8306449" cy="1566544"/>
          </a:xfrm>
          <a:prstGeom prst="rect">
            <a:avLst/>
          </a:prstGeom>
        </p:spPr>
        <p:txBody>
          <a:bodyPr lIns="0" tIns="0" rIns="0" bIns="0" rtlCol="0" anchor="t">
            <a:spAutoFit/>
          </a:bodyPr>
          <a:lstStyle/>
          <a:p>
            <a:pPr algn="ctr">
              <a:lnSpc>
                <a:spcPts val="12880"/>
              </a:lnSpc>
            </a:pPr>
            <a:r>
              <a:rPr lang="en-US" sz="9200" b="1" dirty="0">
                <a:solidFill>
                  <a:srgbClr val="000000"/>
                </a:solidFill>
                <a:latin typeface="Candara" panose="020E0502030303020204" pitchFamily="34" charset="0"/>
              </a:rPr>
              <a:t>Related work</a:t>
            </a:r>
          </a:p>
        </p:txBody>
      </p:sp>
      <p:sp>
        <p:nvSpPr>
          <p:cNvPr id="5" name="TextBox 5"/>
          <p:cNvSpPr txBox="1"/>
          <p:nvPr/>
        </p:nvSpPr>
        <p:spPr>
          <a:xfrm>
            <a:off x="2663601" y="3472123"/>
            <a:ext cx="1812131"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3.</a:t>
            </a:r>
          </a:p>
        </p:txBody>
      </p:sp>
      <p:sp>
        <p:nvSpPr>
          <p:cNvPr id="6" name="TextBox 6"/>
          <p:cNvSpPr txBox="1"/>
          <p:nvPr/>
        </p:nvSpPr>
        <p:spPr>
          <a:xfrm>
            <a:off x="2663601" y="6664787"/>
            <a:ext cx="1812131"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4.</a:t>
            </a:r>
          </a:p>
        </p:txBody>
      </p:sp>
      <p:sp>
        <p:nvSpPr>
          <p:cNvPr id="7" name="TextBox 7"/>
          <p:cNvSpPr txBox="1"/>
          <p:nvPr/>
        </p:nvSpPr>
        <p:spPr>
          <a:xfrm>
            <a:off x="4475732" y="3344189"/>
            <a:ext cx="10355808" cy="2437463"/>
          </a:xfrm>
          <a:prstGeom prst="rect">
            <a:avLst/>
          </a:prstGeom>
        </p:spPr>
        <p:txBody>
          <a:bodyPr lIns="0" tIns="0" rIns="0" bIns="0" rtlCol="0" anchor="t">
            <a:spAutoFit/>
          </a:bodyPr>
          <a:lstStyle/>
          <a:p>
            <a:pPr>
              <a:lnSpc>
                <a:spcPts val="3201"/>
              </a:lnSpc>
            </a:pPr>
            <a:r>
              <a:rPr lang="en-US" sz="2286" dirty="0">
                <a:solidFill>
                  <a:srgbClr val="000000"/>
                </a:solidFill>
                <a:latin typeface="Times New Roman Bold"/>
              </a:rPr>
              <a:t>"CIL: Contrastive Imitation Learning for Traffic Signal Control" </a:t>
            </a:r>
            <a:r>
              <a:rPr lang="en-US" sz="2286" dirty="0">
                <a:solidFill>
                  <a:srgbClr val="000000"/>
                </a:solidFill>
                <a:latin typeface="Times New Roman"/>
              </a:rPr>
              <a:t>by Fang et al. (2021) introduces a contrastive imitation learning approach for traffic signal control. By training a deep Q-learning agent using human-driven trajectory data, the study achieves improved traffic efficiency and reduced delays compared to traditional methods. The use of contrastive imitation learning enhances the agent's performance by incorporating human driving behavior.</a:t>
            </a:r>
          </a:p>
        </p:txBody>
      </p:sp>
      <p:sp>
        <p:nvSpPr>
          <p:cNvPr id="8" name="TextBox 8"/>
          <p:cNvSpPr txBox="1"/>
          <p:nvPr/>
        </p:nvSpPr>
        <p:spPr>
          <a:xfrm>
            <a:off x="4475732" y="6425293"/>
            <a:ext cx="10355808" cy="2660758"/>
          </a:xfrm>
          <a:prstGeom prst="rect">
            <a:avLst/>
          </a:prstGeom>
        </p:spPr>
        <p:txBody>
          <a:bodyPr lIns="0" tIns="0" rIns="0" bIns="0" rtlCol="0" anchor="t">
            <a:spAutoFit/>
          </a:bodyPr>
          <a:lstStyle/>
          <a:p>
            <a:pPr>
              <a:lnSpc>
                <a:spcPts val="3494"/>
              </a:lnSpc>
            </a:pPr>
            <a:r>
              <a:rPr lang="en-US" sz="2495" dirty="0">
                <a:solidFill>
                  <a:srgbClr val="000000"/>
                </a:solidFill>
                <a:latin typeface="Times New Roman Bold"/>
              </a:rPr>
              <a:t>"A Deep Q-Learning-Based Adaptive Traffic Light Control System for Urban Safety" </a:t>
            </a:r>
            <a:r>
              <a:rPr lang="en-US" sz="2495" dirty="0">
                <a:solidFill>
                  <a:srgbClr val="000000"/>
                </a:solidFill>
                <a:latin typeface="Times New Roman"/>
              </a:rPr>
              <a:t>by  </a:t>
            </a:r>
            <a:r>
              <a:rPr lang="en-US" sz="2495" dirty="0">
                <a:latin typeface="Times New Roman"/>
              </a:rPr>
              <a:t>Ashish </a:t>
            </a:r>
            <a:r>
              <a:rPr lang="en-US" sz="2495" dirty="0" err="1">
                <a:latin typeface="Times New Roman"/>
              </a:rPr>
              <a:t>Tigga</a:t>
            </a:r>
            <a:r>
              <a:rPr lang="en-US" sz="2495" dirty="0">
                <a:latin typeface="Times New Roman"/>
              </a:rPr>
              <a:t> </a:t>
            </a:r>
            <a:r>
              <a:rPr lang="en-US" sz="2495" dirty="0">
                <a:solidFill>
                  <a:srgbClr val="000000"/>
                </a:solidFill>
                <a:latin typeface="Times New Roman"/>
              </a:rPr>
              <a:t>et al. (2022) introduces a deep Q-learning framework for traffic signal control in urban areas. The agent optimizes signal timings based on observed traffic states, leading to significant reductions in travel times and vehicle delays.</a:t>
            </a:r>
          </a:p>
          <a:p>
            <a:pPr>
              <a:lnSpc>
                <a:spcPts val="3494"/>
              </a:lnSpc>
            </a:pPr>
            <a:endParaRPr lang="en-US" sz="2495" dirty="0">
              <a:solidFill>
                <a:srgbClr val="000000"/>
              </a:solidFill>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596165" y="7376883"/>
            <a:ext cx="2194835" cy="2509686"/>
          </a:xfrm>
          <a:custGeom>
            <a:avLst/>
            <a:gdLst/>
            <a:ahLst/>
            <a:cxnLst/>
            <a:rect l="l" t="t" r="r" b="b"/>
            <a:pathLst>
              <a:path w="2194835" h="2509686">
                <a:moveTo>
                  <a:pt x="0" y="0"/>
                </a:moveTo>
                <a:lnTo>
                  <a:pt x="2194834" y="0"/>
                </a:lnTo>
                <a:lnTo>
                  <a:pt x="2194834" y="2509686"/>
                </a:lnTo>
                <a:lnTo>
                  <a:pt x="0" y="25096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2790999" y="9258300"/>
            <a:ext cx="6492240" cy="0"/>
          </a:xfrm>
          <a:prstGeom prst="line">
            <a:avLst/>
          </a:prstGeom>
          <a:ln w="38100" cap="flat">
            <a:solidFill>
              <a:srgbClr val="000000"/>
            </a:solidFill>
            <a:prstDash val="solid"/>
            <a:headEnd type="none" w="sm" len="sm"/>
            <a:tailEnd type="none" w="sm" len="sm"/>
          </a:ln>
        </p:spPr>
      </p:sp>
      <p:sp>
        <p:nvSpPr>
          <p:cNvPr id="4" name="TextBox 4"/>
          <p:cNvSpPr txBox="1"/>
          <p:nvPr/>
        </p:nvSpPr>
        <p:spPr>
          <a:xfrm>
            <a:off x="2790999" y="2384581"/>
            <a:ext cx="13299935" cy="3691139"/>
          </a:xfrm>
          <a:prstGeom prst="rect">
            <a:avLst/>
          </a:prstGeom>
        </p:spPr>
        <p:txBody>
          <a:bodyPr lIns="0" tIns="0" rIns="0" bIns="0" rtlCol="0" anchor="t">
            <a:spAutoFit/>
          </a:bodyPr>
          <a:lstStyle/>
          <a:p>
            <a:pPr marL="742950" indent="-742950">
              <a:lnSpc>
                <a:spcPts val="5885"/>
              </a:lnSpc>
              <a:buAutoNum type="alphaUcPeriod"/>
            </a:pPr>
            <a:r>
              <a:rPr lang="en-US" sz="4203" dirty="0">
                <a:solidFill>
                  <a:srgbClr val="000000"/>
                </a:solidFill>
                <a:latin typeface="Times New Roman Bold"/>
              </a:rPr>
              <a:t>Problem Statement</a:t>
            </a:r>
          </a:p>
          <a:p>
            <a:pPr marL="907599" lvl="1" indent="-453800">
              <a:lnSpc>
                <a:spcPts val="5885"/>
              </a:lnSpc>
              <a:buFont typeface="Arial"/>
              <a:buChar char="•"/>
            </a:pPr>
            <a:r>
              <a:rPr lang="zh-TW" altLang="en-US" sz="3200" b="0" i="0" kern="1000" dirty="0">
                <a:effectLst/>
                <a:latin typeface="Roboto" panose="02000000000000000000" pitchFamily="2" charset="0"/>
              </a:rPr>
              <a:t>路口一側擁堵，車流不均</a:t>
            </a:r>
            <a:endParaRPr lang="en-US" altLang="zh-TW" sz="3200" b="0" i="0" kern="1000" dirty="0">
              <a:effectLst/>
              <a:latin typeface="Roboto" panose="02000000000000000000" pitchFamily="2" charset="0"/>
              <a:ea typeface="Cambria" panose="02040503050406030204" pitchFamily="18" charset="0"/>
            </a:endParaRPr>
          </a:p>
          <a:p>
            <a:pPr marL="907599" lvl="1" indent="-453800">
              <a:lnSpc>
                <a:spcPts val="5885"/>
              </a:lnSpc>
              <a:buFont typeface="Arial"/>
              <a:buChar char="•"/>
            </a:pPr>
            <a:r>
              <a:rPr lang="zh-TW" altLang="en-US" sz="3200" b="0" i="0" kern="1000" dirty="0">
                <a:effectLst/>
                <a:latin typeface="Roboto" panose="02000000000000000000" pitchFamily="2" charset="0"/>
              </a:rPr>
              <a:t>車輛的平均交通延誤增加</a:t>
            </a:r>
            <a:endParaRPr lang="en-US" altLang="zh-TW" sz="3200" b="0" i="0" kern="1000" dirty="0">
              <a:effectLst/>
              <a:latin typeface="Roboto" panose="02000000000000000000" pitchFamily="2" charset="0"/>
              <a:ea typeface="Cambria" panose="02040503050406030204" pitchFamily="18" charset="0"/>
            </a:endParaRPr>
          </a:p>
          <a:p>
            <a:pPr marL="907599" lvl="1" indent="-453800">
              <a:lnSpc>
                <a:spcPts val="5885"/>
              </a:lnSpc>
              <a:buFont typeface="Arial"/>
              <a:buChar char="•"/>
            </a:pPr>
            <a:r>
              <a:rPr lang="zh-TW" altLang="en-US" sz="3200" b="0" i="0" kern="1000" dirty="0">
                <a:effectLst/>
                <a:latin typeface="Söhne"/>
              </a:rPr>
              <a:t>燃料浪費</a:t>
            </a:r>
            <a:endParaRPr lang="en-US" altLang="zh-TW" sz="3200" b="0" i="0" kern="1000" dirty="0">
              <a:effectLst/>
              <a:latin typeface="Roboto" panose="02000000000000000000" pitchFamily="2" charset="0"/>
              <a:ea typeface="Cambria" panose="02040503050406030204" pitchFamily="18" charset="0"/>
            </a:endParaRPr>
          </a:p>
          <a:p>
            <a:pPr marL="907599" lvl="1" indent="-453800">
              <a:lnSpc>
                <a:spcPts val="5885"/>
              </a:lnSpc>
              <a:buFont typeface="Arial"/>
              <a:buChar char="•"/>
            </a:pPr>
            <a:r>
              <a:rPr lang="zh-TW" altLang="en-US" sz="3200" b="0" i="0" kern="1000" dirty="0">
                <a:effectLst/>
                <a:latin typeface="Cambria" panose="02040503050406030204" pitchFamily="18" charset="0"/>
                <a:ea typeface="+mj-ea"/>
              </a:rPr>
              <a:t>縮短緊急救護時間</a:t>
            </a:r>
            <a:endParaRPr lang="en-US" sz="3200" kern="1000" dirty="0">
              <a:latin typeface="Cambria" panose="02040503050406030204" pitchFamily="18" charset="0"/>
              <a:ea typeface="Cambria" panose="02040503050406030204" pitchFamily="18" charset="0"/>
            </a:endParaRPr>
          </a:p>
        </p:txBody>
      </p:sp>
      <p:sp>
        <p:nvSpPr>
          <p:cNvPr id="5" name="TextBox 5"/>
          <p:cNvSpPr txBox="1"/>
          <p:nvPr/>
        </p:nvSpPr>
        <p:spPr>
          <a:xfrm>
            <a:off x="3800803" y="441461"/>
            <a:ext cx="10467189" cy="1566544"/>
          </a:xfrm>
          <a:prstGeom prst="rect">
            <a:avLst/>
          </a:prstGeom>
        </p:spPr>
        <p:txBody>
          <a:bodyPr lIns="0" tIns="0" rIns="0" bIns="0" rtlCol="0" anchor="t">
            <a:spAutoFit/>
          </a:bodyPr>
          <a:lstStyle/>
          <a:p>
            <a:pPr algn="ctr">
              <a:lnSpc>
                <a:spcPts val="12880"/>
              </a:lnSpc>
            </a:pPr>
            <a:r>
              <a:rPr lang="en-US" sz="9200" b="1" dirty="0">
                <a:solidFill>
                  <a:srgbClr val="000000"/>
                </a:solidFill>
                <a:latin typeface="Candara" panose="020E0502030303020204" pitchFamily="34" charset="0"/>
              </a:rPr>
              <a:t>Proposed Work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596165" y="7376883"/>
            <a:ext cx="2194835" cy="2509686"/>
          </a:xfrm>
          <a:custGeom>
            <a:avLst/>
            <a:gdLst/>
            <a:ahLst/>
            <a:cxnLst/>
            <a:rect l="l" t="t" r="r" b="b"/>
            <a:pathLst>
              <a:path w="2194835" h="2509686">
                <a:moveTo>
                  <a:pt x="0" y="0"/>
                </a:moveTo>
                <a:lnTo>
                  <a:pt x="2194834" y="0"/>
                </a:lnTo>
                <a:lnTo>
                  <a:pt x="2194834" y="2509686"/>
                </a:lnTo>
                <a:lnTo>
                  <a:pt x="0" y="25096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2790999" y="9606158"/>
            <a:ext cx="6492240" cy="0"/>
          </a:xfrm>
          <a:prstGeom prst="line">
            <a:avLst/>
          </a:prstGeom>
          <a:ln w="38100" cap="flat">
            <a:solidFill>
              <a:srgbClr val="000000"/>
            </a:solidFill>
            <a:prstDash val="solid"/>
            <a:headEnd type="none" w="sm" len="sm"/>
            <a:tailEnd type="none" w="sm" len="sm"/>
          </a:ln>
        </p:spPr>
      </p:sp>
      <p:sp>
        <p:nvSpPr>
          <p:cNvPr id="4" name="TextBox 4"/>
          <p:cNvSpPr txBox="1"/>
          <p:nvPr/>
        </p:nvSpPr>
        <p:spPr>
          <a:xfrm>
            <a:off x="1693582" y="255018"/>
            <a:ext cx="5082158" cy="729943"/>
          </a:xfrm>
          <a:prstGeom prst="rect">
            <a:avLst/>
          </a:prstGeom>
        </p:spPr>
        <p:txBody>
          <a:bodyPr lIns="0" tIns="0" rIns="0" bIns="0" rtlCol="0" anchor="t">
            <a:spAutoFit/>
          </a:bodyPr>
          <a:lstStyle/>
          <a:p>
            <a:pPr algn="l">
              <a:lnSpc>
                <a:spcPts val="5870"/>
              </a:lnSpc>
            </a:pPr>
            <a:r>
              <a:rPr lang="en-US" sz="4800" b="1" dirty="0">
                <a:solidFill>
                  <a:srgbClr val="000000"/>
                </a:solidFill>
                <a:latin typeface="Candara" panose="020E0502030303020204" pitchFamily="34" charset="0"/>
              </a:rPr>
              <a:t>Proposed Work</a:t>
            </a:r>
          </a:p>
        </p:txBody>
      </p:sp>
      <p:sp>
        <p:nvSpPr>
          <p:cNvPr id="5" name="TextBox 5"/>
          <p:cNvSpPr txBox="1"/>
          <p:nvPr/>
        </p:nvSpPr>
        <p:spPr>
          <a:xfrm>
            <a:off x="2791000" y="1554732"/>
            <a:ext cx="3627374" cy="693780"/>
          </a:xfrm>
          <a:prstGeom prst="rect">
            <a:avLst/>
          </a:prstGeom>
        </p:spPr>
        <p:txBody>
          <a:bodyPr wrap="square" lIns="0" tIns="0" rIns="0" bIns="0" rtlCol="0" anchor="t">
            <a:spAutoFit/>
          </a:bodyPr>
          <a:lstStyle/>
          <a:p>
            <a:pPr>
              <a:lnSpc>
                <a:spcPts val="5885"/>
              </a:lnSpc>
            </a:pPr>
            <a:r>
              <a:rPr lang="en-US" sz="4203" dirty="0">
                <a:solidFill>
                  <a:srgbClr val="000000"/>
                </a:solidFill>
                <a:latin typeface="Times New Roman Bold"/>
              </a:rPr>
              <a:t>B. Approach </a:t>
            </a:r>
          </a:p>
        </p:txBody>
      </p:sp>
      <p:grpSp>
        <p:nvGrpSpPr>
          <p:cNvPr id="7" name="Group 7"/>
          <p:cNvGrpSpPr/>
          <p:nvPr/>
        </p:nvGrpSpPr>
        <p:grpSpPr>
          <a:xfrm>
            <a:off x="4333913" y="2395095"/>
            <a:ext cx="9898654" cy="7127031"/>
            <a:chOff x="0" y="0"/>
            <a:chExt cx="13198205" cy="9502708"/>
          </a:xfrm>
        </p:grpSpPr>
        <p:sp>
          <p:nvSpPr>
            <p:cNvPr id="8" name="Freeform 8"/>
            <p:cNvSpPr/>
            <p:nvPr/>
          </p:nvSpPr>
          <p:spPr>
            <a:xfrm>
              <a:off x="0" y="0"/>
              <a:ext cx="13198205" cy="9502708"/>
            </a:xfrm>
            <a:custGeom>
              <a:avLst/>
              <a:gdLst/>
              <a:ahLst/>
              <a:cxnLst/>
              <a:rect l="l" t="t" r="r" b="b"/>
              <a:pathLst>
                <a:path w="13198205" h="9502708">
                  <a:moveTo>
                    <a:pt x="0" y="0"/>
                  </a:moveTo>
                  <a:lnTo>
                    <a:pt x="13198205" y="0"/>
                  </a:lnTo>
                  <a:lnTo>
                    <a:pt x="13198205" y="9502708"/>
                  </a:lnTo>
                  <a:lnTo>
                    <a:pt x="0" y="95027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88668" y="1628816"/>
              <a:ext cx="12582813" cy="7186856"/>
            </a:xfrm>
            <a:custGeom>
              <a:avLst/>
              <a:gdLst/>
              <a:ahLst/>
              <a:cxnLst/>
              <a:rect l="l" t="t" r="r" b="b"/>
              <a:pathLst>
                <a:path w="12582813" h="7186856">
                  <a:moveTo>
                    <a:pt x="0" y="0"/>
                  </a:moveTo>
                  <a:lnTo>
                    <a:pt x="12582812" y="0"/>
                  </a:lnTo>
                  <a:lnTo>
                    <a:pt x="12582812" y="7186856"/>
                  </a:lnTo>
                  <a:lnTo>
                    <a:pt x="0" y="7186856"/>
                  </a:lnTo>
                  <a:lnTo>
                    <a:pt x="0" y="0"/>
                  </a:lnTo>
                  <a:close/>
                </a:path>
              </a:pathLst>
            </a:custGeom>
            <a:blipFill>
              <a:blip r:embed="rId6"/>
              <a:stretch>
                <a:fillRect/>
              </a:stretch>
            </a:blipFill>
          </p:spPr>
        </p:sp>
        <p:sp>
          <p:nvSpPr>
            <p:cNvPr id="10" name="Freeform 10"/>
            <p:cNvSpPr/>
            <p:nvPr/>
          </p:nvSpPr>
          <p:spPr>
            <a:xfrm>
              <a:off x="5256730" y="225840"/>
              <a:ext cx="2307408" cy="904197"/>
            </a:xfrm>
            <a:custGeom>
              <a:avLst/>
              <a:gdLst/>
              <a:ahLst/>
              <a:cxnLst/>
              <a:rect l="l" t="t" r="r" b="b"/>
              <a:pathLst>
                <a:path w="2307408" h="904197">
                  <a:moveTo>
                    <a:pt x="0" y="0"/>
                  </a:moveTo>
                  <a:lnTo>
                    <a:pt x="2307409" y="0"/>
                  </a:lnTo>
                  <a:lnTo>
                    <a:pt x="2307409" y="904197"/>
                  </a:lnTo>
                  <a:lnTo>
                    <a:pt x="0" y="904197"/>
                  </a:lnTo>
                  <a:lnTo>
                    <a:pt x="0" y="0"/>
                  </a:lnTo>
                  <a:close/>
                </a:path>
              </a:pathLst>
            </a:custGeom>
            <a:blipFill>
              <a:blip r:embed="rId7">
                <a:extLst>
                  <a:ext uri="{96DAC541-7B7A-43D3-8B79-37D633B846F1}">
                    <asvg:svgBlip xmlns:asvg="http://schemas.microsoft.com/office/drawing/2016/SVG/main" r:embed="rId8"/>
                  </a:ext>
                </a:extLst>
              </a:blip>
              <a:stretch>
                <a:fillRect t="-27594"/>
              </a:stretch>
            </a:blipFill>
          </p:spPr>
        </p:sp>
        <p:sp>
          <p:nvSpPr>
            <p:cNvPr id="11" name="TextBox 11"/>
            <p:cNvSpPr txBox="1"/>
            <p:nvPr/>
          </p:nvSpPr>
          <p:spPr>
            <a:xfrm>
              <a:off x="5540336" y="159165"/>
              <a:ext cx="1407092" cy="779391"/>
            </a:xfrm>
            <a:prstGeom prst="rect">
              <a:avLst/>
            </a:prstGeom>
          </p:spPr>
          <p:txBody>
            <a:bodyPr lIns="0" tIns="0" rIns="0" bIns="0" rtlCol="0" anchor="t">
              <a:spAutoFit/>
            </a:bodyPr>
            <a:lstStyle/>
            <a:p>
              <a:pPr algn="ctr">
                <a:lnSpc>
                  <a:spcPts val="4919"/>
                </a:lnSpc>
                <a:spcBef>
                  <a:spcPct val="0"/>
                </a:spcBef>
              </a:pPr>
              <a:r>
                <a:rPr lang="en-US" sz="3513">
                  <a:solidFill>
                    <a:srgbClr val="FFFFFF"/>
                  </a:solidFill>
                  <a:latin typeface="Open Sans Extra Bold"/>
                </a:rPr>
                <a:t>DQN</a:t>
              </a:r>
            </a:p>
          </p:txBody>
        </p:sp>
      </p:grpSp>
      <p:sp>
        <p:nvSpPr>
          <p:cNvPr id="6" name="矩形 5">
            <a:extLst>
              <a:ext uri="{FF2B5EF4-FFF2-40B4-BE49-F238E27FC236}">
                <a16:creationId xmlns:a16="http://schemas.microsoft.com/office/drawing/2014/main" id="{A44A1F26-C59E-4194-B9DF-EEB84029E1B5}"/>
              </a:ext>
            </a:extLst>
          </p:cNvPr>
          <p:cNvSpPr/>
          <p:nvPr/>
        </p:nvSpPr>
        <p:spPr>
          <a:xfrm>
            <a:off x="5983224" y="8154463"/>
            <a:ext cx="5011881" cy="540767"/>
          </a:xfrm>
          <a:prstGeom prst="rect">
            <a:avLst/>
          </a:prstGeom>
          <a:solidFill>
            <a:srgbClr val="4473C5"/>
          </a:solidFill>
          <a:ln>
            <a:solidFill>
              <a:srgbClr val="4473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Mean Squared Error</a:t>
            </a:r>
            <a:endParaRPr lang="zh-TW" alt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rot="8196606">
            <a:off x="12485143" y="-5686488"/>
            <a:ext cx="7299575" cy="10774229"/>
          </a:xfrm>
          <a:custGeom>
            <a:avLst/>
            <a:gdLst/>
            <a:ahLst/>
            <a:cxnLst/>
            <a:rect l="l" t="t" r="r" b="b"/>
            <a:pathLst>
              <a:path w="7299575" h="10774229">
                <a:moveTo>
                  <a:pt x="0" y="0"/>
                </a:moveTo>
                <a:lnTo>
                  <a:pt x="7299576" y="0"/>
                </a:lnTo>
                <a:lnTo>
                  <a:pt x="7299576" y="10774229"/>
                </a:lnTo>
                <a:lnTo>
                  <a:pt x="0" y="10774229"/>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sp>
      <p:sp>
        <p:nvSpPr>
          <p:cNvPr id="3" name="Freeform 3"/>
          <p:cNvSpPr/>
          <p:nvPr/>
        </p:nvSpPr>
        <p:spPr>
          <a:xfrm rot="4284660">
            <a:off x="247526" y="3175668"/>
            <a:ext cx="11189148" cy="16515269"/>
          </a:xfrm>
          <a:custGeom>
            <a:avLst/>
            <a:gdLst/>
            <a:ahLst/>
            <a:cxnLst/>
            <a:rect l="l" t="t" r="r" b="b"/>
            <a:pathLst>
              <a:path w="11189148" h="16515269">
                <a:moveTo>
                  <a:pt x="0" y="0"/>
                </a:moveTo>
                <a:lnTo>
                  <a:pt x="11189148" y="0"/>
                </a:lnTo>
                <a:lnTo>
                  <a:pt x="11189148" y="16515269"/>
                </a:lnTo>
                <a:lnTo>
                  <a:pt x="0" y="16515269"/>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88311" y="2430490"/>
            <a:ext cx="16170989" cy="4370235"/>
          </a:xfrm>
          <a:prstGeom prst="rect">
            <a:avLst/>
          </a:prstGeom>
        </p:spPr>
        <p:txBody>
          <a:bodyPr lIns="0" tIns="0" rIns="0" bIns="0" rtlCol="0" anchor="t">
            <a:spAutoFit/>
          </a:bodyPr>
          <a:lstStyle/>
          <a:p>
            <a:pPr marL="1066241" lvl="1" indent="-533120">
              <a:lnSpc>
                <a:spcPts val="6914"/>
              </a:lnSpc>
              <a:buFont typeface="Arial"/>
              <a:buChar char="•"/>
            </a:pPr>
            <a:r>
              <a:rPr lang="en-US" sz="4938" dirty="0">
                <a:solidFill>
                  <a:srgbClr val="000000"/>
                </a:solidFill>
                <a:latin typeface="Candara" panose="020E0502030303020204" pitchFamily="34" charset="0"/>
              </a:rPr>
              <a:t>Framework：</a:t>
            </a:r>
          </a:p>
          <a:p>
            <a:pPr marL="533121" lvl="1">
              <a:lnSpc>
                <a:spcPts val="6914"/>
              </a:lnSpc>
            </a:pPr>
            <a:r>
              <a:rPr lang="zh-TW" altLang="en-US" sz="4938" dirty="0">
                <a:solidFill>
                  <a:srgbClr val="000000"/>
                </a:solidFill>
                <a:latin typeface="Candara" panose="020E0502030303020204" pitchFamily="34" charset="0"/>
              </a:rPr>
              <a:t>            </a:t>
            </a:r>
            <a:r>
              <a:rPr lang="en-US" sz="4938" dirty="0">
                <a:solidFill>
                  <a:srgbClr val="000000"/>
                </a:solidFill>
                <a:latin typeface="Candara" panose="020E0502030303020204" pitchFamily="34" charset="0"/>
              </a:rPr>
              <a:t>Q-Learning with deep neural network.</a:t>
            </a:r>
          </a:p>
          <a:p>
            <a:pPr marL="1066241" lvl="1" indent="-533120">
              <a:lnSpc>
                <a:spcPts val="6914"/>
              </a:lnSpc>
              <a:buFont typeface="Arial"/>
              <a:buChar char="•"/>
            </a:pPr>
            <a:r>
              <a:rPr lang="en-US" sz="4938" dirty="0">
                <a:solidFill>
                  <a:srgbClr val="000000"/>
                </a:solidFill>
                <a:latin typeface="Candara" panose="020E0502030303020204" pitchFamily="34" charset="0"/>
              </a:rPr>
              <a:t>Environment：</a:t>
            </a:r>
          </a:p>
          <a:p>
            <a:pPr>
              <a:lnSpc>
                <a:spcPts val="6914"/>
              </a:lnSpc>
            </a:pPr>
            <a:r>
              <a:rPr lang="en-US" sz="4938" dirty="0">
                <a:solidFill>
                  <a:srgbClr val="000000"/>
                </a:solidFill>
                <a:latin typeface="Candara" panose="020E0502030303020204" pitchFamily="34" charset="0"/>
              </a:rPr>
              <a:t>               </a:t>
            </a:r>
            <a:r>
              <a:rPr lang="zh-TW" altLang="en-US" sz="4938" dirty="0">
                <a:solidFill>
                  <a:srgbClr val="000000"/>
                </a:solidFill>
                <a:latin typeface="Candara" panose="020E0502030303020204" pitchFamily="34" charset="0"/>
              </a:rPr>
              <a:t> </a:t>
            </a:r>
            <a:r>
              <a:rPr lang="en-US" sz="4938" dirty="0">
                <a:solidFill>
                  <a:srgbClr val="000000"/>
                </a:solidFill>
                <a:latin typeface="Candara" panose="020E0502030303020204" pitchFamily="34" charset="0"/>
              </a:rPr>
              <a:t>Simulated by SUMO</a:t>
            </a:r>
          </a:p>
          <a:p>
            <a:pPr algn="l">
              <a:lnSpc>
                <a:spcPts val="6914"/>
              </a:lnSpc>
            </a:pPr>
            <a:r>
              <a:rPr lang="en-US" sz="4938" dirty="0">
                <a:solidFill>
                  <a:srgbClr val="000000"/>
                </a:solidFill>
                <a:latin typeface="Candara" panose="020E0502030303020204" pitchFamily="34" charset="0"/>
              </a:rPr>
              <a:t>                1000 cars</a:t>
            </a:r>
          </a:p>
        </p:txBody>
      </p:sp>
      <p:sp>
        <p:nvSpPr>
          <p:cNvPr id="5" name="TextBox 5"/>
          <p:cNvSpPr txBox="1"/>
          <p:nvPr/>
        </p:nvSpPr>
        <p:spPr>
          <a:xfrm>
            <a:off x="4906415" y="1273726"/>
            <a:ext cx="8475170" cy="817596"/>
          </a:xfrm>
          <a:prstGeom prst="rect">
            <a:avLst/>
          </a:prstGeom>
        </p:spPr>
        <p:txBody>
          <a:bodyPr lIns="0" tIns="0" rIns="0" bIns="0" rtlCol="0" anchor="t">
            <a:spAutoFit/>
          </a:bodyPr>
          <a:lstStyle/>
          <a:p>
            <a:pPr algn="ctr">
              <a:lnSpc>
                <a:spcPts val="6595"/>
              </a:lnSpc>
            </a:pPr>
            <a:r>
              <a:rPr lang="en-US" sz="5400" b="1" dirty="0">
                <a:solidFill>
                  <a:srgbClr val="000000"/>
                </a:solidFill>
                <a:latin typeface="Candara" panose="020E0502030303020204" pitchFamily="34" charset="0"/>
              </a:rPr>
              <a:t>The Deep Q-Learning Agent</a:t>
            </a:r>
          </a:p>
        </p:txBody>
      </p:sp>
      <p:sp>
        <p:nvSpPr>
          <p:cNvPr id="7" name="TextBox 4">
            <a:extLst>
              <a:ext uri="{FF2B5EF4-FFF2-40B4-BE49-F238E27FC236}">
                <a16:creationId xmlns:a16="http://schemas.microsoft.com/office/drawing/2014/main" id="{3E2D4B25-1045-4C15-9F81-08F70179C18F}"/>
              </a:ext>
            </a:extLst>
          </p:cNvPr>
          <p:cNvSpPr txBox="1"/>
          <p:nvPr/>
        </p:nvSpPr>
        <p:spPr>
          <a:xfrm>
            <a:off x="1693582" y="255018"/>
            <a:ext cx="5082158" cy="729943"/>
          </a:xfrm>
          <a:prstGeom prst="rect">
            <a:avLst/>
          </a:prstGeom>
        </p:spPr>
        <p:txBody>
          <a:bodyPr lIns="0" tIns="0" rIns="0" bIns="0" rtlCol="0" anchor="t">
            <a:spAutoFit/>
          </a:bodyPr>
          <a:lstStyle/>
          <a:p>
            <a:pPr algn="l">
              <a:lnSpc>
                <a:spcPts val="5870"/>
              </a:lnSpc>
            </a:pPr>
            <a:r>
              <a:rPr lang="en-US" sz="4800" b="1" dirty="0">
                <a:solidFill>
                  <a:srgbClr val="000000"/>
                </a:solidFill>
                <a:latin typeface="Candara" panose="020E0502030303020204" pitchFamily="34" charset="0"/>
              </a:rPr>
              <a:t>Proposed Work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TotalTime>
  <Words>700</Words>
  <Application>Microsoft Office PowerPoint</Application>
  <PresentationFormat>自訂</PresentationFormat>
  <Paragraphs>82</Paragraphs>
  <Slides>17</Slides>
  <Notes>1</Notes>
  <HiddenSlides>0</HiddenSlides>
  <MMClips>1</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17</vt:i4>
      </vt:variant>
    </vt:vector>
  </HeadingPairs>
  <TitlesOfParts>
    <vt:vector size="28" baseType="lpstr">
      <vt:lpstr>Paytone One Bold</vt:lpstr>
      <vt:lpstr>Candara</vt:lpstr>
      <vt:lpstr>Söhne</vt:lpstr>
      <vt:lpstr>Arial</vt:lpstr>
      <vt:lpstr>Roboto</vt:lpstr>
      <vt:lpstr>Times New Roman</vt:lpstr>
      <vt:lpstr>Times New Roman Bold</vt:lpstr>
      <vt:lpstr>Open Sans Extra Bold</vt:lpstr>
      <vt:lpstr>Cambria</vt:lpstr>
      <vt:lpstr>Calibri</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DQN Agent for Traffic Signal Control</dc:title>
  <cp:lastModifiedBy>楊翔竣</cp:lastModifiedBy>
  <cp:revision>24</cp:revision>
  <dcterms:created xsi:type="dcterms:W3CDTF">2006-08-16T00:00:00Z</dcterms:created>
  <dcterms:modified xsi:type="dcterms:W3CDTF">2023-06-12T08:35:33Z</dcterms:modified>
  <dc:identifier>DAFjg-CrIFc</dc:identifier>
</cp:coreProperties>
</file>